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17"/>
  </p:notesMasterIdLst>
  <p:sldIdLst>
    <p:sldId id="256" r:id="rId5"/>
    <p:sldId id="298" r:id="rId6"/>
    <p:sldId id="301" r:id="rId7"/>
    <p:sldId id="305" r:id="rId8"/>
    <p:sldId id="306" r:id="rId9"/>
    <p:sldId id="304" r:id="rId10"/>
    <p:sldId id="310" r:id="rId11"/>
    <p:sldId id="307" r:id="rId12"/>
    <p:sldId id="308" r:id="rId13"/>
    <p:sldId id="309" r:id="rId14"/>
    <p:sldId id="311" r:id="rId15"/>
    <p:sldId id="303"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4">
          <p15:clr>
            <a:srgbClr val="A4A3A4"/>
          </p15:clr>
        </p15:guide>
        <p15:guide id="2" pos="688">
          <p15:clr>
            <a:srgbClr val="A4A3A4"/>
          </p15:clr>
        </p15:guide>
        <p15:guide id="3" orient="horz" pos="3974" userDrawn="1">
          <p15:clr>
            <a:srgbClr val="A4A3A4"/>
          </p15:clr>
        </p15:guide>
        <p15:guide id="4" pos="7355">
          <p15:clr>
            <a:srgbClr val="A4A3A4"/>
          </p15:clr>
        </p15:guide>
        <p15:guide id="5" pos="3840">
          <p15:clr>
            <a:srgbClr val="A4A3A4"/>
          </p15:clr>
        </p15:guide>
        <p15:guide id="6" orient="horz" pos="4088" userDrawn="1">
          <p15:clr>
            <a:srgbClr val="A4A3A4"/>
          </p15:clr>
        </p15:guide>
        <p15:guide id="7" pos="1980">
          <p15:clr>
            <a:srgbClr val="A4A3A4"/>
          </p15:clr>
        </p15:guide>
        <p15:guide id="8" orient="horz" pos="686">
          <p15:clr>
            <a:srgbClr val="A4A3A4"/>
          </p15:clr>
        </p15:guide>
        <p15:guide id="9" orient="horz" pos="232">
          <p15:clr>
            <a:srgbClr val="A4A3A4"/>
          </p15:clr>
        </p15:guide>
        <p15:guide id="10" pos="2275">
          <p15:clr>
            <a:srgbClr val="A4A3A4"/>
          </p15:clr>
        </p15:guide>
        <p15:guide id="11" pos="5790">
          <p15:clr>
            <a:srgbClr val="A4A3A4"/>
          </p15:clr>
        </p15:guide>
        <p15:guide id="12" orient="horz" pos="4156">
          <p15:clr>
            <a:srgbClr val="A4A3A4"/>
          </p15:clr>
        </p15:guide>
        <p15:guide id="13" orient="horz" pos="3657">
          <p15:clr>
            <a:srgbClr val="A4A3A4"/>
          </p15:clr>
        </p15:guide>
        <p15:guide id="14" pos="234">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hFeZ9bPB5pZ+vMpCVUqb0ZtJqUj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2C1C"/>
    <a:srgbClr val="626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4"/>
    <p:restoredTop sz="82874" autoAdjust="0"/>
  </p:normalViewPr>
  <p:slideViewPr>
    <p:cSldViewPr snapToGrid="0">
      <p:cViewPr varScale="1">
        <p:scale>
          <a:sx n="93" d="100"/>
          <a:sy n="93" d="100"/>
        </p:scale>
        <p:origin x="1398" y="84"/>
      </p:cViewPr>
      <p:guideLst>
        <p:guide orient="horz" pos="2954"/>
        <p:guide pos="688"/>
        <p:guide orient="horz" pos="3974"/>
        <p:guide pos="7355"/>
        <p:guide pos="3840"/>
        <p:guide orient="horz" pos="4088"/>
        <p:guide pos="1980"/>
        <p:guide orient="horz" pos="686"/>
        <p:guide orient="horz" pos="232"/>
        <p:guide pos="2275"/>
        <p:guide pos="5790"/>
        <p:guide orient="horz" pos="4156"/>
        <p:guide orient="horz" pos="3657"/>
        <p:guide pos="2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42"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Written by</a:t>
            </a:r>
            <a:r>
              <a:rPr lang="en-US" baseline="0" dirty="0" smtClean="0"/>
              <a:t> Steve King, Jun 2022 and presented to Hackathon V</a:t>
            </a:r>
            <a:r>
              <a:rPr lang="en-US" baseline="0" smtClean="0"/>
              <a:t>, Lund</a:t>
            </a:r>
            <a:endParaRPr dirty="0"/>
          </a:p>
        </p:txBody>
      </p:sp>
      <p:sp>
        <p:nvSpPr>
          <p:cNvPr id="245" name="Google Shape;24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Then there is the SasView</a:t>
            </a:r>
            <a:r>
              <a:rPr lang="en-US" baseline="0" dirty="0" smtClean="0"/>
              <a:t> Website. This is maintained in a separate GitHub repository alongside the codebase.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addition to providing links to the online documentation, for both the current release version of SasView and, for comparison, several previous versions of SasView, it also hosts an FAQ page. The majority of the FAQ questions are ones which have been asked by SasView Users. But keeping this useful resource up to date as SasView evolves is challenging!</a:t>
            </a:r>
            <a:endParaRPr dirty="0"/>
          </a:p>
        </p:txBody>
      </p:sp>
    </p:spTree>
    <p:extLst>
      <p:ext uri="{BB962C8B-B14F-4D97-AF65-F5344CB8AC3E}">
        <p14:creationId xmlns:p14="http://schemas.microsoft.com/office/powerpoint/2010/main" val="2527258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finally we</a:t>
            </a:r>
            <a:r>
              <a:rPr lang="en-US" baseline="0" dirty="0" smtClean="0"/>
              <a:t> have a SasView module on the EU-based Photon &amp; Neutron e-Learning platform. This was put together for us by an ISIS summer student, but we now lack the expertise to update or expand it.</a:t>
            </a:r>
            <a:endParaRPr dirty="0"/>
          </a:p>
        </p:txBody>
      </p:sp>
    </p:spTree>
    <p:extLst>
      <p:ext uri="{BB962C8B-B14F-4D97-AF65-F5344CB8AC3E}">
        <p14:creationId xmlns:p14="http://schemas.microsoft.com/office/powerpoint/2010/main" val="237337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Hopefully</a:t>
            </a:r>
            <a:r>
              <a:rPr lang="en-US" baseline="0" dirty="0" smtClean="0"/>
              <a:t> this presentation has given a reasonable overview of the documentation associated with SasView.</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Unfortunately, maintaining accurate up-to-date documentation – for any project, not just SasView – is a time-consuming and, in many respects, never-ending, process! Which brings us to this picture. As some of you may know this is the Forth Rail Bridge linking England and Scotland, a UNESCO-listed engineering marvel. Opened in 1890, it was the worlds first </a:t>
            </a:r>
            <a:r>
              <a:rPr lang="en-US" baseline="0" dirty="0" err="1" smtClean="0"/>
              <a:t>multispan</a:t>
            </a:r>
            <a:r>
              <a:rPr lang="en-US" baseline="0" dirty="0" smtClean="0"/>
              <a:t> cantilever bridge, and at 2.5 km in length it is still the second longest. That this steel behemoth is still in use to this day, despite its challenging location, is in no small part due to the anti-corrosion paint you can see here. Famously, as soon as the painters finished, it was time to start over again, and so ‘painting the Forth Bridge’ became a colloquialism for a never-ending task!</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Whilst I wouldn’t wish to suggest that the task of documenting SasView will never be finished, surely the message from the Forth Bridge is that if you look after something important you will give it purpose and longevity. Thank you for your attention!</a:t>
            </a:r>
            <a:endParaRPr dirty="0"/>
          </a:p>
        </p:txBody>
      </p:sp>
    </p:spTree>
    <p:extLst>
      <p:ext uri="{BB962C8B-B14F-4D97-AF65-F5344CB8AC3E}">
        <p14:creationId xmlns:p14="http://schemas.microsoft.com/office/powerpoint/2010/main" val="318445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 we will see in</a:t>
            </a:r>
            <a:r>
              <a:rPr lang="en-US" baseline="0" dirty="0" smtClean="0"/>
              <a:t> this presentation, SasView ‘documentation’ is really an umbrella term for a variety of information delivery vehicles.</a:t>
            </a:r>
            <a:endParaRPr dirty="0"/>
          </a:p>
        </p:txBody>
      </p:sp>
    </p:spTree>
    <p:extLst>
      <p:ext uri="{BB962C8B-B14F-4D97-AF65-F5344CB8AC3E}">
        <p14:creationId xmlns:p14="http://schemas.microsoft.com/office/powerpoint/2010/main" val="352652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What most people envisage when we talk about the ‘SasView documentation’,</a:t>
            </a:r>
            <a:r>
              <a:rPr lang="en-US" baseline="0" dirty="0" smtClean="0"/>
              <a:t> is that accessed from the Help menu or from a Help button on a Perspective or Tool within the program.</a:t>
            </a: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5636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documentation comes in two forms:</a:t>
            </a:r>
            <a:r>
              <a:rPr lang="en-US" baseline="0" dirty="0" smtClean="0"/>
              <a:t> what we term the User Documentation and what we term the Developer Documentation. Apart from a technical overview of the </a:t>
            </a:r>
            <a:r>
              <a:rPr lang="en-US" baseline="0" dirty="0" err="1" smtClean="0"/>
              <a:t>Sasmodels</a:t>
            </a:r>
            <a:r>
              <a:rPr lang="en-US" baseline="0" dirty="0" smtClean="0"/>
              <a:t> component of SasView, the Developer Documentation is auto-generated and little more than lists of all the modules and classes in the program. In essence, this constitutes the specification of the SasView API (Application Programming Interface).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User Documentation, on the other hand, comes in three forms. First, and foremost, there are the </a:t>
            </a:r>
            <a:r>
              <a:rPr lang="en-US" i="1" baseline="0" dirty="0" smtClean="0"/>
              <a:t>descriptions of the library models </a:t>
            </a:r>
            <a:r>
              <a:rPr lang="en-US" baseline="0" dirty="0" smtClean="0"/>
              <a:t>in SasView. These are, in fact, becoming famous in their own right; increasingly one can find them as primary references in scientific papers! Then there is the documentation that tells you how to </a:t>
            </a:r>
            <a:r>
              <a:rPr lang="en-US" i="1" baseline="0" dirty="0" smtClean="0"/>
              <a:t>do things </a:t>
            </a:r>
            <a:r>
              <a:rPr lang="en-US" baseline="0" dirty="0" smtClean="0"/>
              <a:t>in SasView; how to load data, or fit data, or work the Generic Scattering Calculator, and so on. And finally there is what we’ll call the </a:t>
            </a:r>
            <a:r>
              <a:rPr lang="en-US" i="1" baseline="0" dirty="0" smtClean="0"/>
              <a:t>‘encyclopedia content’</a:t>
            </a:r>
            <a:r>
              <a:rPr lang="en-US" baseline="0" dirty="0" smtClean="0"/>
              <a:t>; this is the documentation that helps you understand what the program is doing, for example, what the residuals represent, or how a particular optimizer works, and so on.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All of this documentation is shipped with the program and posted on the SasView website. But it is the same documentation.</a:t>
            </a:r>
            <a:endParaRPr dirty="0"/>
          </a:p>
        </p:txBody>
      </p:sp>
    </p:spTree>
    <p:extLst>
      <p:ext uri="{BB962C8B-B14F-4D97-AF65-F5344CB8AC3E}">
        <p14:creationId xmlns:p14="http://schemas.microsoft.com/office/powerpoint/2010/main" val="1844078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User Documentation</a:t>
            </a:r>
            <a:r>
              <a:rPr lang="en-US" baseline="0" dirty="0" smtClean="0"/>
              <a:t> faces a number of challenges: as we’ll see on the next slide, it needs to be readable at a source code level, we want it to render nicely in webpages, and we want to output it as a PDF. And then we want to do this across a number of different operating systems!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There is no single file format which can satisfy all these demands. But, what we can do is to employ what is called document-processing software to take </a:t>
            </a:r>
            <a:r>
              <a:rPr lang="en-US" i="1" baseline="0" dirty="0" smtClean="0"/>
              <a:t>a</a:t>
            </a:r>
            <a:r>
              <a:rPr lang="en-US" i="0" baseline="0" dirty="0" smtClean="0"/>
              <a:t> format and generate other formats from that initial format. The document-processor we use is called Sphinx and was originally conceived to generate the documentation for the Python language itself. So it is a good fit for our need</a:t>
            </a:r>
            <a:r>
              <a:rPr lang="en-US" i="0" baseline="0" dirty="0" smtClean="0"/>
              <a:t>.</a:t>
            </a:r>
          </a:p>
          <a:p>
            <a:pPr marL="0" lvl="0" indent="0" algn="l" rtl="0">
              <a:spcBef>
                <a:spcPts val="0"/>
              </a:spcBef>
              <a:spcAft>
                <a:spcPts val="0"/>
              </a:spcAft>
              <a:buNone/>
            </a:pPr>
            <a:endParaRPr lang="en-US" i="0" baseline="0" dirty="0" smtClean="0"/>
          </a:p>
          <a:p>
            <a:pPr marL="0" lvl="0" indent="0" algn="l" rtl="0">
              <a:spcBef>
                <a:spcPts val="0"/>
              </a:spcBef>
              <a:spcAft>
                <a:spcPts val="0"/>
              </a:spcAft>
              <a:buNone/>
            </a:pPr>
            <a:r>
              <a:rPr lang="en-US" i="0" baseline="0" dirty="0" smtClean="0"/>
              <a:t>The ‘base format’ we employ is something called Restructured Text, or RST. In essence, this is a plain text format that recognizes some </a:t>
            </a:r>
            <a:r>
              <a:rPr lang="en-US" i="0" baseline="0" dirty="0" err="1" smtClean="0"/>
              <a:t>LaTex</a:t>
            </a:r>
            <a:r>
              <a:rPr lang="en-US" i="0" baseline="0" dirty="0" smtClean="0"/>
              <a:t>-like control characters as you can see in this example from the User </a:t>
            </a:r>
            <a:r>
              <a:rPr lang="en-US" i="0" baseline="0" dirty="0" err="1" smtClean="0"/>
              <a:t>Documenation</a:t>
            </a:r>
            <a:r>
              <a:rPr lang="en-US" i="0" baseline="0" dirty="0" smtClean="0"/>
              <a:t> on the Invariant Analysis Perspective.</a:t>
            </a:r>
          </a:p>
          <a:p>
            <a:pPr marL="0" lvl="0" indent="0" algn="l" rtl="0">
              <a:spcBef>
                <a:spcPts val="0"/>
              </a:spcBef>
              <a:spcAft>
                <a:spcPts val="0"/>
              </a:spcAft>
              <a:buNone/>
            </a:pPr>
            <a:endParaRPr lang="en-US" i="0" baseline="0" dirty="0" smtClean="0"/>
          </a:p>
          <a:p>
            <a:pPr marL="0" lvl="0" indent="0" algn="l" rtl="0">
              <a:spcBef>
                <a:spcPts val="0"/>
              </a:spcBef>
              <a:spcAft>
                <a:spcPts val="0"/>
              </a:spcAft>
              <a:buNone/>
            </a:pPr>
            <a:r>
              <a:rPr lang="en-US" i="0" baseline="0" dirty="0" smtClean="0"/>
              <a:t>Two things to note: your documentation lines should not exceed 80 characters in length, and you should avoid ending lines with whitespace. The reason for this is basically to ensure that Sphinx doesn’t misinterpret what you are feeding it.</a:t>
            </a:r>
            <a:endParaRPr dirty="0"/>
          </a:p>
        </p:txBody>
      </p:sp>
    </p:spTree>
    <p:extLst>
      <p:ext uri="{BB962C8B-B14F-4D97-AF65-F5344CB8AC3E}">
        <p14:creationId xmlns:p14="http://schemas.microsoft.com/office/powerpoint/2010/main" val="3094497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a:t>
            </a:r>
            <a:r>
              <a:rPr lang="en-US" baseline="0" dirty="0" smtClean="0"/>
              <a:t> Descriptions are slightly different to the other User Documentation in that the documentation is contained </a:t>
            </a:r>
            <a:r>
              <a:rPr lang="en-US" i="1" baseline="0" dirty="0" smtClean="0"/>
              <a:t>inside</a:t>
            </a:r>
            <a:r>
              <a:rPr lang="en-US" i="0" baseline="0" dirty="0" smtClean="0"/>
              <a:t> the actual Python source code file for the model, as you can see here in this example of the </a:t>
            </a:r>
            <a:r>
              <a:rPr lang="en-US" i="1" baseline="0" dirty="0" smtClean="0"/>
              <a:t>sphere</a:t>
            </a:r>
            <a:r>
              <a:rPr lang="en-US" i="0" baseline="0" dirty="0" smtClean="0"/>
              <a:t> model.</a:t>
            </a:r>
          </a:p>
          <a:p>
            <a:pPr marL="0" lvl="0" indent="0" algn="l" rtl="0">
              <a:spcBef>
                <a:spcPts val="0"/>
              </a:spcBef>
              <a:spcAft>
                <a:spcPts val="0"/>
              </a:spcAft>
              <a:buNone/>
            </a:pPr>
            <a:r>
              <a:rPr lang="en-US" i="0" baseline="0" dirty="0" smtClean="0"/>
              <a:t>When we build the SasView documentation, the lines between the two rows of “”” characters are copied into their own .</a:t>
            </a:r>
            <a:r>
              <a:rPr lang="en-US" i="0" baseline="0" dirty="0" err="1" smtClean="0"/>
              <a:t>rst</a:t>
            </a:r>
            <a:r>
              <a:rPr lang="en-US" i="0" baseline="0" dirty="0" smtClean="0"/>
              <a:t> files and processed by Sphinx alongside all the other .</a:t>
            </a:r>
            <a:r>
              <a:rPr lang="en-US" i="0" baseline="0" dirty="0" err="1" smtClean="0"/>
              <a:t>rst</a:t>
            </a:r>
            <a:r>
              <a:rPr lang="en-US" i="0" baseline="0" dirty="0" smtClean="0"/>
              <a:t> files.</a:t>
            </a:r>
          </a:p>
          <a:p>
            <a:pPr marL="0" lvl="0" indent="0" algn="l" rtl="0">
              <a:spcBef>
                <a:spcPts val="0"/>
              </a:spcBef>
              <a:spcAft>
                <a:spcPts val="0"/>
              </a:spcAft>
              <a:buNone/>
            </a:pPr>
            <a:endParaRPr lang="en-US" i="0" baseline="0" dirty="0" smtClean="0"/>
          </a:p>
          <a:p>
            <a:pPr marL="0" lvl="0" indent="0" algn="l" rtl="0">
              <a:spcBef>
                <a:spcPts val="0"/>
              </a:spcBef>
              <a:spcAft>
                <a:spcPts val="0"/>
              </a:spcAft>
              <a:buNone/>
            </a:pPr>
            <a:r>
              <a:rPr lang="en-US" i="0" baseline="0" dirty="0" smtClean="0"/>
              <a:t>The other thing that the document build does is to take the default parameters for a model and use them to compute what the model looks like with those parameters. Sphinx then takes that figure and auto-inserts it into the final documentation!</a:t>
            </a:r>
            <a:endParaRPr dirty="0"/>
          </a:p>
        </p:txBody>
      </p:sp>
    </p:spTree>
    <p:extLst>
      <p:ext uri="{BB962C8B-B14F-4D97-AF65-F5344CB8AC3E}">
        <p14:creationId xmlns:p14="http://schemas.microsoft.com/office/powerpoint/2010/main" val="998858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816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next example of the documentation we have are our written tutorials. These are designed to lead the reader through a specific use of SasView.</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At present we are only providing</a:t>
            </a:r>
            <a:r>
              <a:rPr lang="en-US" baseline="0" dirty="0" smtClean="0"/>
              <a:t> the tutorials in PDF format, but there is no reason why it should not be possible to provide them in other formats. Also, we want as wide a community as possible to be able to write and edit the tutorials, which means that we want to avoid proprietary document writers, like Microsoft Word, and proprietary source document formats, like .</a:t>
            </a:r>
            <a:r>
              <a:rPr lang="en-US" baseline="0" dirty="0" err="1" smtClean="0"/>
              <a:t>docx</a:t>
            </a:r>
            <a:r>
              <a:rPr lang="en-US" baseline="0" dirty="0" smtClean="0"/>
              <a:t>, for example. </a:t>
            </a:r>
            <a:r>
              <a:rPr lang="en-US" dirty="0" smtClean="0"/>
              <a:t>Our</a:t>
            </a:r>
            <a:r>
              <a:rPr lang="en-US" baseline="0" dirty="0" smtClean="0"/>
              <a:t> solution is to use an Open Document Text Format, .</a:t>
            </a:r>
            <a:r>
              <a:rPr lang="en-US" baseline="0" dirty="0" err="1" smtClean="0"/>
              <a:t>fodt</a:t>
            </a:r>
            <a:r>
              <a:rPr lang="en-US" baseline="0" dirty="0" smtClean="0"/>
              <a:t>. This format can also be processed by Sphinx (we just aren’t doing so at the present time).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Any software that writes .</a:t>
            </a:r>
            <a:r>
              <a:rPr lang="en-US" baseline="0" dirty="0" err="1" smtClean="0"/>
              <a:t>fodt</a:t>
            </a:r>
            <a:r>
              <a:rPr lang="en-US" baseline="0" dirty="0" smtClean="0"/>
              <a:t> can then be used to generate SasView tutorials. One such piece of software is </a:t>
            </a:r>
            <a:r>
              <a:rPr lang="en-US" i="1" baseline="0" dirty="0" smtClean="0"/>
              <a:t>Writer</a:t>
            </a:r>
            <a:r>
              <a:rPr lang="en-US" baseline="0" dirty="0" smtClean="0"/>
              <a:t> which comes as part of the </a:t>
            </a:r>
            <a:r>
              <a:rPr lang="en-US" baseline="0" dirty="0" err="1" smtClean="0"/>
              <a:t>LibreOffice</a:t>
            </a:r>
            <a:r>
              <a:rPr lang="en-US" baseline="0" dirty="0" smtClean="0"/>
              <a:t> suite (what used to be Open Office). This is free to download and use and available for multiple operating systems.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We would very much welcome more tutorials written by the SasView User Community.</a:t>
            </a:r>
          </a:p>
        </p:txBody>
      </p:sp>
    </p:spTree>
    <p:extLst>
      <p:ext uri="{BB962C8B-B14F-4D97-AF65-F5344CB8AC3E}">
        <p14:creationId xmlns:p14="http://schemas.microsoft.com/office/powerpoint/2010/main" val="3092567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a:t>
            </a:r>
            <a:r>
              <a:rPr lang="en-US" baseline="0" dirty="0" smtClean="0"/>
              <a:t> is a SasView YouTube channel, and on there you can find a mix of videos ranging from some lengthy (but nonetheless very worthwhile!) overviews of what SasView is capable of, through to shorter video tutorials on specific topics.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Again, help from the User Community to expand the range of videos would be most welcome!</a:t>
            </a:r>
            <a:endParaRPr dirty="0"/>
          </a:p>
        </p:txBody>
      </p:sp>
    </p:spTree>
    <p:extLst>
      <p:ext uri="{BB962C8B-B14F-4D97-AF65-F5344CB8AC3E}">
        <p14:creationId xmlns:p14="http://schemas.microsoft.com/office/powerpoint/2010/main" val="1456878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6"/>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C8C9C"/>
                </a:solidFill>
              </a:defRPr>
            </a:lvl1pPr>
            <a:lvl2pPr marL="914400" lvl="1" indent="-228600" algn="l">
              <a:lnSpc>
                <a:spcPct val="90000"/>
              </a:lnSpc>
              <a:spcBef>
                <a:spcPts val="500"/>
              </a:spcBef>
              <a:spcAft>
                <a:spcPts val="0"/>
              </a:spcAft>
              <a:buSzPts val="2000"/>
              <a:buNone/>
              <a:defRPr sz="2000">
                <a:solidFill>
                  <a:srgbClr val="8C8C9C"/>
                </a:solidFill>
              </a:defRPr>
            </a:lvl2pPr>
            <a:lvl3pPr marL="1371600" lvl="2" indent="-228600" algn="l">
              <a:lnSpc>
                <a:spcPct val="90000"/>
              </a:lnSpc>
              <a:spcBef>
                <a:spcPts val="500"/>
              </a:spcBef>
              <a:spcAft>
                <a:spcPts val="0"/>
              </a:spcAft>
              <a:buSzPts val="1800"/>
              <a:buNone/>
              <a:defRPr sz="1800">
                <a:solidFill>
                  <a:srgbClr val="8C8C9C"/>
                </a:solidFill>
              </a:defRPr>
            </a:lvl3pPr>
            <a:lvl4pPr marL="1828800" lvl="3" indent="-228600" algn="l">
              <a:lnSpc>
                <a:spcPct val="90000"/>
              </a:lnSpc>
              <a:spcBef>
                <a:spcPts val="500"/>
              </a:spcBef>
              <a:spcAft>
                <a:spcPts val="0"/>
              </a:spcAft>
              <a:buSzPts val="1600"/>
              <a:buNone/>
              <a:defRPr sz="1600">
                <a:solidFill>
                  <a:srgbClr val="8C8C9C"/>
                </a:solidFill>
              </a:defRPr>
            </a:lvl4pPr>
            <a:lvl5pPr marL="2286000" lvl="4" indent="-228600" algn="l">
              <a:lnSpc>
                <a:spcPct val="90000"/>
              </a:lnSpc>
              <a:spcBef>
                <a:spcPts val="500"/>
              </a:spcBef>
              <a:spcAft>
                <a:spcPts val="0"/>
              </a:spcAft>
              <a:buSzPts val="1600"/>
              <a:buNone/>
              <a:defRPr sz="1600">
                <a:solidFill>
                  <a:srgbClr val="8C8C9C"/>
                </a:solidFill>
              </a:defRPr>
            </a:lvl5pPr>
            <a:lvl6pPr marL="2743200" lvl="5" indent="-228600" algn="l">
              <a:lnSpc>
                <a:spcPct val="90000"/>
              </a:lnSpc>
              <a:spcBef>
                <a:spcPts val="500"/>
              </a:spcBef>
              <a:spcAft>
                <a:spcPts val="0"/>
              </a:spcAft>
              <a:buClr>
                <a:srgbClr val="8C8C9C"/>
              </a:buClr>
              <a:buSzPts val="1600"/>
              <a:buNone/>
              <a:defRPr sz="1600">
                <a:solidFill>
                  <a:srgbClr val="8C8C9C"/>
                </a:solidFill>
              </a:defRPr>
            </a:lvl6pPr>
            <a:lvl7pPr marL="3200400" lvl="6" indent="-228600" algn="l">
              <a:lnSpc>
                <a:spcPct val="90000"/>
              </a:lnSpc>
              <a:spcBef>
                <a:spcPts val="500"/>
              </a:spcBef>
              <a:spcAft>
                <a:spcPts val="0"/>
              </a:spcAft>
              <a:buClr>
                <a:srgbClr val="8C8C9C"/>
              </a:buClr>
              <a:buSzPts val="1600"/>
              <a:buNone/>
              <a:defRPr sz="1600">
                <a:solidFill>
                  <a:srgbClr val="8C8C9C"/>
                </a:solidFill>
              </a:defRPr>
            </a:lvl7pPr>
            <a:lvl8pPr marL="3657600" lvl="7" indent="-228600" algn="l">
              <a:lnSpc>
                <a:spcPct val="90000"/>
              </a:lnSpc>
              <a:spcBef>
                <a:spcPts val="500"/>
              </a:spcBef>
              <a:spcAft>
                <a:spcPts val="0"/>
              </a:spcAft>
              <a:buClr>
                <a:srgbClr val="8C8C9C"/>
              </a:buClr>
              <a:buSzPts val="1600"/>
              <a:buNone/>
              <a:defRPr sz="1600">
                <a:solidFill>
                  <a:srgbClr val="8C8C9C"/>
                </a:solidFill>
              </a:defRPr>
            </a:lvl8pPr>
            <a:lvl9pPr marL="4114800" lvl="8" indent="-228600" algn="l">
              <a:lnSpc>
                <a:spcPct val="90000"/>
              </a:lnSpc>
              <a:spcBef>
                <a:spcPts val="500"/>
              </a:spcBef>
              <a:spcAft>
                <a:spcPts val="0"/>
              </a:spcAft>
              <a:buClr>
                <a:srgbClr val="8C8C9C"/>
              </a:buClr>
              <a:buSzPts val="1600"/>
              <a:buNone/>
              <a:defRPr sz="1600">
                <a:solidFill>
                  <a:srgbClr val="8C8C9C"/>
                </a:solidFill>
              </a:defRPr>
            </a:lvl9pPr>
          </a:lstStyle>
          <a:p>
            <a:endParaRPr/>
          </a:p>
        </p:txBody>
      </p:sp>
      <p:sp>
        <p:nvSpPr>
          <p:cNvPr id="38" name="Google Shape;3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Noto Sans Symbols"/>
              <a:buNone/>
              <a:defRPr sz="3200" b="0" i="0" u="none" strike="noStrike" cap="none">
                <a:solidFill>
                  <a:schemeClr val="accent4"/>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Noto Sans Symbols"/>
              <a:buNone/>
              <a:defRPr sz="2800" b="0" i="0" u="none" strike="noStrike" cap="none">
                <a:solidFill>
                  <a:schemeClr val="accent4"/>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Noto Sans Symbols"/>
              <a:buNone/>
              <a:defRPr sz="2400" b="0" i="0" u="none" strike="noStrike" cap="none">
                <a:solidFill>
                  <a:schemeClr val="accent4"/>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Noto Sans Symbols"/>
              <a:buNone/>
              <a:defRPr sz="2000" b="0" i="0" u="none" strike="noStrike" cap="none">
                <a:solidFill>
                  <a:schemeClr val="accent4"/>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Noto Sans Symbols"/>
              <a:buNone/>
              <a:defRPr sz="2000" b="0" i="0" u="none" strike="noStrike" cap="none">
                <a:solidFill>
                  <a:schemeClr val="accent4"/>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2" name="Google Shape;72;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rder">
  <p:cSld name="Title and Bor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14500" y="419695"/>
            <a:ext cx="8762800" cy="384000"/>
          </a:xfrm>
          <a:prstGeom prst="rect">
            <a:avLst/>
          </a:prstGeom>
          <a:noFill/>
          <a:ln>
            <a:noFill/>
          </a:ln>
        </p:spPr>
        <p:txBody>
          <a:bodyPr spcFirstLastPara="1" wrap="square" lIns="0" tIns="0" rIns="0" bIns="0" anchor="b" anchorCtr="0"/>
          <a:lstStyle>
            <a:lvl1pPr lvl="0" algn="ctr" rtl="0">
              <a:lnSpc>
                <a:spcPct val="100000"/>
              </a:lnSpc>
              <a:spcBef>
                <a:spcPts val="0"/>
              </a:spcBef>
              <a:spcAft>
                <a:spcPts val="0"/>
              </a:spcAft>
              <a:buClr>
                <a:srgbClr val="24526E"/>
              </a:buClr>
              <a:buSzPts val="2300"/>
              <a:buFont typeface="Tahoma"/>
              <a:buNone/>
              <a:defRPr sz="3067">
                <a:solidFill>
                  <a:srgbClr val="24526E"/>
                </a:solidFill>
              </a:defRPr>
            </a:lvl1pPr>
            <a:lvl2pPr lvl="1" algn="ctr" rtl="0">
              <a:lnSpc>
                <a:spcPct val="100000"/>
              </a:lnSpc>
              <a:spcBef>
                <a:spcPts val="0"/>
              </a:spcBef>
              <a:spcAft>
                <a:spcPts val="0"/>
              </a:spcAft>
              <a:buClr>
                <a:schemeClr val="accent1"/>
              </a:buClr>
              <a:buSzPts val="1200"/>
              <a:buNone/>
              <a:defRPr/>
            </a:lvl2pPr>
            <a:lvl3pPr lvl="2" algn="ctr" rtl="0">
              <a:lnSpc>
                <a:spcPct val="100000"/>
              </a:lnSpc>
              <a:spcBef>
                <a:spcPts val="0"/>
              </a:spcBef>
              <a:spcAft>
                <a:spcPts val="0"/>
              </a:spcAft>
              <a:buClr>
                <a:schemeClr val="accent1"/>
              </a:buClr>
              <a:buSzPts val="1200"/>
              <a:buNone/>
              <a:defRPr/>
            </a:lvl3pPr>
            <a:lvl4pPr lvl="3" algn="ctr" rtl="0">
              <a:lnSpc>
                <a:spcPct val="100000"/>
              </a:lnSpc>
              <a:spcBef>
                <a:spcPts val="0"/>
              </a:spcBef>
              <a:spcAft>
                <a:spcPts val="0"/>
              </a:spcAft>
              <a:buClr>
                <a:schemeClr val="accent1"/>
              </a:buClr>
              <a:buSzPts val="1200"/>
              <a:buNone/>
              <a:defRPr/>
            </a:lvl4pPr>
            <a:lvl5pPr lvl="4" algn="ctr" rtl="0">
              <a:lnSpc>
                <a:spcPct val="100000"/>
              </a:lnSpc>
              <a:spcBef>
                <a:spcPts val="0"/>
              </a:spcBef>
              <a:spcAft>
                <a:spcPts val="0"/>
              </a:spcAft>
              <a:buClr>
                <a:schemeClr val="accent1"/>
              </a:buClr>
              <a:buSzPts val="1200"/>
              <a:buNone/>
              <a:defRPr/>
            </a:lvl5pPr>
            <a:lvl6pPr lvl="5" algn="ctr" rtl="0">
              <a:lnSpc>
                <a:spcPct val="100000"/>
              </a:lnSpc>
              <a:spcBef>
                <a:spcPts val="0"/>
              </a:spcBef>
              <a:spcAft>
                <a:spcPts val="0"/>
              </a:spcAft>
              <a:buClr>
                <a:schemeClr val="accent1"/>
              </a:buClr>
              <a:buSzPts val="1200"/>
              <a:buNone/>
              <a:defRPr/>
            </a:lvl6pPr>
            <a:lvl7pPr lvl="6" algn="ctr" rtl="0">
              <a:lnSpc>
                <a:spcPct val="100000"/>
              </a:lnSpc>
              <a:spcBef>
                <a:spcPts val="0"/>
              </a:spcBef>
              <a:spcAft>
                <a:spcPts val="0"/>
              </a:spcAft>
              <a:buClr>
                <a:schemeClr val="accent1"/>
              </a:buClr>
              <a:buSzPts val="1200"/>
              <a:buNone/>
              <a:defRPr/>
            </a:lvl7pPr>
            <a:lvl8pPr lvl="7" algn="ctr" rtl="0">
              <a:lnSpc>
                <a:spcPct val="100000"/>
              </a:lnSpc>
              <a:spcBef>
                <a:spcPts val="0"/>
              </a:spcBef>
              <a:spcAft>
                <a:spcPts val="0"/>
              </a:spcAft>
              <a:buClr>
                <a:schemeClr val="accent1"/>
              </a:buClr>
              <a:buSzPts val="1200"/>
              <a:buNone/>
              <a:defRPr/>
            </a:lvl8pPr>
            <a:lvl9pPr lvl="8" algn="ctr" rtl="0">
              <a:lnSpc>
                <a:spcPct val="100000"/>
              </a:lnSpc>
              <a:spcBef>
                <a:spcPts val="0"/>
              </a:spcBef>
              <a:spcAft>
                <a:spcPts val="0"/>
              </a:spcAft>
              <a:buClr>
                <a:schemeClr val="accent1"/>
              </a:buClr>
              <a:buSzPts val="1200"/>
              <a:buNone/>
              <a:defRPr/>
            </a:lvl9pPr>
          </a:lstStyle>
          <a:p>
            <a:endParaRPr/>
          </a:p>
        </p:txBody>
      </p:sp>
      <p:sp>
        <p:nvSpPr>
          <p:cNvPr id="67" name="Google Shape;67;p17"/>
          <p:cNvSpPr txBox="1">
            <a:spLocks noGrp="1"/>
          </p:cNvSpPr>
          <p:nvPr>
            <p:ph type="sldNum" idx="12"/>
          </p:nvPr>
        </p:nvSpPr>
        <p:spPr>
          <a:xfrm>
            <a:off x="10914496" y="7072312"/>
            <a:ext cx="653200" cy="4556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1pPr>
            <a:lvl2pPr marL="0" lvl="1"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2pPr>
            <a:lvl3pPr marL="0" lvl="2"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3pPr>
            <a:lvl4pPr marL="0" lvl="3"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4pPr>
            <a:lvl5pPr marL="0" lvl="4"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5pPr>
            <a:lvl6pPr marL="0" lvl="5"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6pPr>
            <a:lvl7pPr marL="0" lvl="6"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7pPr>
            <a:lvl8pPr marL="0" lvl="7"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8pPr>
            <a:lvl9pPr marL="0" lvl="8" indent="0" algn="ctr" rtl="0">
              <a:lnSpc>
                <a:spcPct val="100000"/>
              </a:lnSpc>
              <a:spcBef>
                <a:spcPts val="0"/>
              </a:spcBef>
              <a:spcAft>
                <a:spcPts val="0"/>
              </a:spcAft>
              <a:buClr>
                <a:srgbClr val="FFFFFF"/>
              </a:buClr>
              <a:buSzPts val="2300"/>
              <a:buFont typeface="Tahoma"/>
              <a:buNone/>
              <a:defRPr sz="3067" b="1">
                <a:solidFill>
                  <a:srgbClr val="FFFFFF"/>
                </a:solidFill>
                <a:latin typeface="Tahoma"/>
                <a:ea typeface="Tahoma"/>
                <a:cs typeface="Tahoma"/>
                <a:sym typeface="Tahom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53532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Noto Sans Symbols"/>
              <a:buChar char="▪"/>
              <a:defRPr sz="2800" b="0" i="0" u="none" strike="noStrike" cap="none">
                <a:solidFill>
                  <a:schemeClr val="accent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accent4"/>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accent4"/>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accent4"/>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accent4"/>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C8C9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C8C9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C8C9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5" name="Google Shape;15;p22"/>
          <p:cNvPicPr preferRelativeResize="0"/>
          <p:nvPr/>
        </p:nvPicPr>
        <p:blipFill rotWithShape="1">
          <a:blip r:embed="rId10">
            <a:alphaModFix/>
          </a:blip>
          <a:srcRect/>
          <a:stretch/>
        </p:blipFill>
        <p:spPr>
          <a:xfrm>
            <a:off x="97200" y="5558400"/>
            <a:ext cx="2352675" cy="12134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5" r:id="rId2"/>
    <p:sldLayoutId id="2147483658" r:id="rId3"/>
    <p:sldLayoutId id="2147483659" r:id="rId4"/>
    <p:sldLayoutId id="2147483660" r:id="rId5"/>
    <p:sldLayoutId id="2147483661" r:id="rId6"/>
    <p:sldLayoutId id="2147483662" r:id="rId7"/>
    <p:sldLayoutId id="214748367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3657">
          <p15:clr>
            <a:srgbClr val="F26B43"/>
          </p15:clr>
        </p15:guide>
        <p15:guide id="4" orient="horz" pos="3997">
          <p15:clr>
            <a:srgbClr val="F26B43"/>
          </p15:clr>
        </p15:guide>
        <p15:guide id="5" orient="horz" pos="4156">
          <p15:clr>
            <a:srgbClr val="F26B43"/>
          </p15:clr>
        </p15:guide>
        <p15:guide id="6" pos="166">
          <p15:clr>
            <a:srgbClr val="F26B43"/>
          </p15:clr>
        </p15:guide>
        <p15:guide id="7" pos="778">
          <p15:clr>
            <a:srgbClr val="F26B43"/>
          </p15:clr>
        </p15:guide>
        <p15:guide id="8" pos="1504">
          <p15:clr>
            <a:srgbClr val="F26B43"/>
          </p15:clr>
        </p15:guide>
        <p15:guide id="9" orient="horz" pos="406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sasview.org/"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github.com/SasView/sasview.github.io"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an-learning.org/"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ithub.com/SasView/sasview/wiki/TutorialsTNGForAuthors" TargetMode="External"/><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hyperlink" Target="https://www.libreoffice.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s://www.sasview.org/documentation/" TargetMode="External"/><Relationship Id="rId4" Type="http://schemas.openxmlformats.org/officeDocument/2006/relationships/hyperlink" Target="https://www.youtube.com/channel/UCxvD3ysXJ05l6MgY7YKjEFQ"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46"/>
        <p:cNvGrpSpPr/>
        <p:nvPr/>
      </p:nvGrpSpPr>
      <p:grpSpPr>
        <a:xfrm>
          <a:off x="0" y="0"/>
          <a:ext cx="0" cy="0"/>
          <a:chOff x="0" y="0"/>
          <a:chExt cx="0" cy="0"/>
        </a:xfrm>
      </p:grpSpPr>
      <p:grpSp>
        <p:nvGrpSpPr>
          <p:cNvPr id="4" name="Group 3"/>
          <p:cNvGrpSpPr/>
          <p:nvPr/>
        </p:nvGrpSpPr>
        <p:grpSpPr>
          <a:xfrm>
            <a:off x="4451683" y="-84221"/>
            <a:ext cx="9179723" cy="1107996"/>
            <a:chOff x="4451683" y="-84221"/>
            <a:chExt cx="9179723" cy="1107996"/>
          </a:xfrm>
        </p:grpSpPr>
        <p:sp>
          <p:nvSpPr>
            <p:cNvPr id="2" name="TextBox 1"/>
            <p:cNvSpPr txBox="1"/>
            <p:nvPr/>
          </p:nvSpPr>
          <p:spPr>
            <a:xfrm>
              <a:off x="4451683" y="-84221"/>
              <a:ext cx="9179723" cy="1107996"/>
            </a:xfrm>
            <a:prstGeom prst="rect">
              <a:avLst/>
            </a:prstGeom>
            <a:noFill/>
          </p:spPr>
          <p:txBody>
            <a:bodyPr wrap="square" rtlCol="0">
              <a:spAutoFit/>
            </a:bodyPr>
            <a:lstStyle/>
            <a:p>
              <a:pPr algn="just"/>
              <a:r>
                <a:rPr lang="en-US" sz="66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D</a:t>
              </a:r>
              <a:r>
                <a:rPr lang="en-US" sz="44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 </a:t>
              </a:r>
              <a:r>
                <a:rPr lang="en-US" sz="66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o</a:t>
              </a:r>
              <a:r>
                <a:rPr lang="en-US" sz="44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 </a:t>
              </a:r>
              <a:r>
                <a:rPr lang="en-US" sz="66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c</a:t>
              </a:r>
              <a:r>
                <a:rPr lang="en-US" sz="44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 </a:t>
              </a:r>
              <a:r>
                <a:rPr lang="en-US" sz="66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u</a:t>
              </a:r>
              <a:r>
                <a:rPr lang="en-US" sz="44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 </a:t>
              </a:r>
              <a:r>
                <a:rPr lang="en-US" sz="66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m</a:t>
              </a:r>
              <a:r>
                <a:rPr lang="en-US" sz="44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 </a:t>
              </a:r>
              <a:r>
                <a:rPr lang="en-US" sz="66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e</a:t>
              </a:r>
              <a:r>
                <a:rPr lang="en-US" sz="44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 </a:t>
              </a:r>
              <a:r>
                <a:rPr lang="en-US" sz="66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n</a:t>
              </a:r>
              <a:r>
                <a:rPr lang="en-US" sz="44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 </a:t>
              </a:r>
              <a:r>
                <a:rPr lang="en-US" sz="66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t</a:t>
              </a:r>
              <a:r>
                <a:rPr lang="en-US" sz="44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 </a:t>
              </a:r>
              <a:r>
                <a:rPr lang="en-US" sz="66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i</a:t>
              </a:r>
              <a:r>
                <a:rPr lang="en-US" sz="44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 </a:t>
              </a:r>
              <a:r>
                <a:rPr lang="en-US" sz="66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n</a:t>
              </a:r>
              <a:r>
                <a:rPr lang="en-US" sz="44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 </a:t>
              </a:r>
              <a:r>
                <a:rPr lang="en-US" sz="6600" dirty="0" smtClean="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rPr>
                <a:t>g</a:t>
              </a:r>
              <a:endParaRPr lang="en-GB" sz="6600" dirty="0">
                <a:ln w="28575">
                  <a:solidFill>
                    <a:schemeClr val="bg1">
                      <a:lumMod val="50000"/>
                    </a:schemeClr>
                  </a:solidFill>
                </a:ln>
                <a:solidFill>
                  <a:schemeClr val="bg1">
                    <a:lumMod val="75000"/>
                  </a:schemeClr>
                </a:solidFill>
                <a:effectLst>
                  <a:glow rad="101600">
                    <a:schemeClr val="accent4">
                      <a:satMod val="175000"/>
                      <a:alpha val="40000"/>
                    </a:schemeClr>
                  </a:glow>
                </a:effectLst>
                <a:latin typeface="Bookman Old Style" panose="02050604050505020204" pitchFamily="18" charset="0"/>
              </a:endParaRPr>
            </a:p>
          </p:txBody>
        </p:sp>
        <p:pic>
          <p:nvPicPr>
            <p:cNvPr id="3" name="Picture 2"/>
            <p:cNvPicPr>
              <a:picLocks noChangeAspect="1"/>
            </p:cNvPicPr>
            <p:nvPr/>
          </p:nvPicPr>
          <p:blipFill rotWithShape="1">
            <a:blip r:embed="rId4"/>
            <a:srcRect l="6337" r="6819"/>
            <a:stretch/>
          </p:blipFill>
          <p:spPr>
            <a:xfrm>
              <a:off x="10148937" y="0"/>
              <a:ext cx="362215" cy="323454"/>
            </a:xfrm>
            <a:prstGeom prst="rect">
              <a:avLst/>
            </a:prstGeom>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sp>
        <p:nvSpPr>
          <p:cNvPr id="4" name="TextBox 3"/>
          <p:cNvSpPr txBox="1"/>
          <p:nvPr/>
        </p:nvSpPr>
        <p:spPr>
          <a:xfrm>
            <a:off x="235390" y="443619"/>
            <a:ext cx="8994770" cy="1231106"/>
          </a:xfrm>
          <a:prstGeom prst="rect">
            <a:avLst/>
          </a:prstGeom>
          <a:noFill/>
        </p:spPr>
        <p:txBody>
          <a:bodyPr wrap="none" rtlCol="0">
            <a:spAutoFit/>
          </a:bodyPr>
          <a:lstStyle/>
          <a:p>
            <a:r>
              <a:rPr lang="en-US" sz="2000" b="1" dirty="0" smtClean="0">
                <a:solidFill>
                  <a:schemeClr val="accent5">
                    <a:lumMod val="50000"/>
                  </a:schemeClr>
                </a:solidFill>
              </a:rPr>
              <a:t>WEBSITE:</a:t>
            </a:r>
          </a:p>
          <a:p>
            <a:endParaRPr lang="en-US" sz="1800" dirty="0">
              <a:solidFill>
                <a:schemeClr val="accent5">
                  <a:lumMod val="50000"/>
                </a:schemeClr>
              </a:solidFill>
            </a:endParaRPr>
          </a:p>
          <a:p>
            <a:pPr marL="285750" indent="-285750">
              <a:buFont typeface="Arial" panose="020B0604020202020204" pitchFamily="34" charset="0"/>
              <a:buChar char="•"/>
            </a:pPr>
            <a:r>
              <a:rPr lang="en-US" sz="1800" dirty="0">
                <a:solidFill>
                  <a:schemeClr val="accent5">
                    <a:lumMod val="50000"/>
                  </a:schemeClr>
                </a:solidFill>
              </a:rPr>
              <a:t>See </a:t>
            </a:r>
            <a:r>
              <a:rPr lang="en-US" sz="1800" dirty="0">
                <a:solidFill>
                  <a:schemeClr val="accent5">
                    <a:lumMod val="50000"/>
                  </a:schemeClr>
                </a:solidFill>
                <a:hlinkClick r:id="rId3"/>
              </a:rPr>
              <a:t>https://www.sasview.org</a:t>
            </a:r>
            <a:r>
              <a:rPr lang="en-US" sz="1800" dirty="0" smtClean="0">
                <a:solidFill>
                  <a:schemeClr val="accent5">
                    <a:lumMod val="50000"/>
                  </a:schemeClr>
                </a:solidFill>
                <a:hlinkClick r:id="rId3"/>
              </a:rPr>
              <a:t>/</a:t>
            </a:r>
            <a:r>
              <a:rPr lang="en-US" sz="1800" dirty="0">
                <a:solidFill>
                  <a:schemeClr val="accent5">
                    <a:lumMod val="50000"/>
                  </a:schemeClr>
                </a:solidFill>
              </a:rPr>
              <a:t>     &lt;     </a:t>
            </a:r>
            <a:r>
              <a:rPr lang="en-US" sz="1800" dirty="0">
                <a:solidFill>
                  <a:schemeClr val="accent5">
                    <a:lumMod val="50000"/>
                  </a:schemeClr>
                </a:solidFill>
                <a:hlinkClick r:id="rId4"/>
              </a:rPr>
              <a:t>https://</a:t>
            </a:r>
            <a:r>
              <a:rPr lang="en-US" sz="1800" dirty="0" smtClean="0">
                <a:solidFill>
                  <a:schemeClr val="accent5">
                    <a:lumMod val="50000"/>
                  </a:schemeClr>
                </a:solidFill>
                <a:hlinkClick r:id="rId4"/>
              </a:rPr>
              <a:t>github.com/SasView/sasview.github.io</a:t>
            </a:r>
            <a:r>
              <a:rPr lang="en-US" sz="1800" dirty="0" smtClean="0">
                <a:solidFill>
                  <a:schemeClr val="accent5">
                    <a:lumMod val="50000"/>
                  </a:schemeClr>
                </a:solidFill>
              </a:rPr>
              <a:t>   </a:t>
            </a:r>
          </a:p>
          <a:p>
            <a:pPr marL="285750" indent="-285750">
              <a:buFont typeface="Arial" panose="020B0604020202020204" pitchFamily="34" charset="0"/>
              <a:buChar char="•"/>
            </a:pPr>
            <a:endParaRPr lang="en-US" sz="1800" dirty="0">
              <a:solidFill>
                <a:schemeClr val="accent5">
                  <a:lumMod val="50000"/>
                </a:schemeClr>
              </a:solidFill>
            </a:endParaRPr>
          </a:p>
        </p:txBody>
      </p:sp>
      <p:grpSp>
        <p:nvGrpSpPr>
          <p:cNvPr id="12" name="Group 11"/>
          <p:cNvGrpSpPr/>
          <p:nvPr/>
        </p:nvGrpSpPr>
        <p:grpSpPr>
          <a:xfrm>
            <a:off x="636666" y="1561672"/>
            <a:ext cx="6078204" cy="5116530"/>
            <a:chOff x="636666" y="1561672"/>
            <a:chExt cx="6078204" cy="5116530"/>
          </a:xfrm>
        </p:grpSpPr>
        <p:pic>
          <p:nvPicPr>
            <p:cNvPr id="5" name="Picture 4"/>
            <p:cNvPicPr>
              <a:picLocks noChangeAspect="1"/>
            </p:cNvPicPr>
            <p:nvPr/>
          </p:nvPicPr>
          <p:blipFill>
            <a:blip r:embed="rId5"/>
            <a:stretch>
              <a:fillRect/>
            </a:stretch>
          </p:blipFill>
          <p:spPr>
            <a:xfrm>
              <a:off x="636666" y="1561672"/>
              <a:ext cx="6078204" cy="511653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6" name="Rectangle 5"/>
            <p:cNvSpPr/>
            <p:nvPr/>
          </p:nvSpPr>
          <p:spPr>
            <a:xfrm>
              <a:off x="657213" y="6390527"/>
              <a:ext cx="606508" cy="277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 name="Picture 7"/>
          <p:cNvPicPr>
            <a:picLocks noChangeAspect="1"/>
          </p:cNvPicPr>
          <p:nvPr/>
        </p:nvPicPr>
        <p:blipFill rotWithShape="1">
          <a:blip r:embed="rId6"/>
          <a:srcRect r="3518"/>
          <a:stretch/>
        </p:blipFill>
        <p:spPr>
          <a:xfrm>
            <a:off x="8457693" y="1561672"/>
            <a:ext cx="3094954" cy="5126804"/>
          </a:xfrm>
          <a:prstGeom prst="rect">
            <a:avLst/>
          </a:prstGeom>
          <a:ln>
            <a:solidFill>
              <a:schemeClr val="bg1">
                <a:lumMod val="85000"/>
              </a:schemeClr>
            </a:solidFill>
          </a:ln>
          <a:effectLst>
            <a:outerShdw blurRad="50800" dist="38100" dir="2700000" algn="tl" rotWithShape="0">
              <a:prstClr val="black">
                <a:alpha val="40000"/>
              </a:prstClr>
            </a:outerShdw>
          </a:effectLst>
        </p:spPr>
      </p:pic>
      <p:grpSp>
        <p:nvGrpSpPr>
          <p:cNvPr id="13" name="Group 12"/>
          <p:cNvGrpSpPr/>
          <p:nvPr/>
        </p:nvGrpSpPr>
        <p:grpSpPr>
          <a:xfrm>
            <a:off x="6339155" y="2065106"/>
            <a:ext cx="2280929" cy="143838"/>
            <a:chOff x="6339155" y="2065106"/>
            <a:chExt cx="2280929" cy="143838"/>
          </a:xfrm>
        </p:grpSpPr>
        <p:sp>
          <p:nvSpPr>
            <p:cNvPr id="9" name="Oval 8"/>
            <p:cNvSpPr/>
            <p:nvPr/>
          </p:nvSpPr>
          <p:spPr>
            <a:xfrm>
              <a:off x="6339155" y="2065106"/>
              <a:ext cx="226032" cy="14383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p:cNvCxnSpPr/>
            <p:nvPr/>
          </p:nvCxnSpPr>
          <p:spPr>
            <a:xfrm flipV="1">
              <a:off x="6532084" y="2137024"/>
              <a:ext cx="2088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Oval 13"/>
          <p:cNvSpPr/>
          <p:nvPr/>
        </p:nvSpPr>
        <p:spPr>
          <a:xfrm>
            <a:off x="5229545" y="1582221"/>
            <a:ext cx="575353" cy="2568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8125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sp>
        <p:nvSpPr>
          <p:cNvPr id="4" name="TextBox 3"/>
          <p:cNvSpPr txBox="1"/>
          <p:nvPr/>
        </p:nvSpPr>
        <p:spPr>
          <a:xfrm>
            <a:off x="235390" y="443619"/>
            <a:ext cx="4384534" cy="1508105"/>
          </a:xfrm>
          <a:prstGeom prst="rect">
            <a:avLst/>
          </a:prstGeom>
          <a:noFill/>
        </p:spPr>
        <p:txBody>
          <a:bodyPr wrap="none" rtlCol="0">
            <a:spAutoFit/>
          </a:bodyPr>
          <a:lstStyle/>
          <a:p>
            <a:r>
              <a:rPr lang="en-US" sz="2000" b="1" dirty="0" smtClean="0">
                <a:solidFill>
                  <a:schemeClr val="accent5">
                    <a:lumMod val="50000"/>
                  </a:schemeClr>
                </a:solidFill>
              </a:rPr>
              <a:t>OTHER ONLINE RESOURCES:</a:t>
            </a:r>
          </a:p>
          <a:p>
            <a:endParaRPr lang="en-US" sz="1800" dirty="0">
              <a:solidFill>
                <a:schemeClr val="accent5">
                  <a:lumMod val="50000"/>
                </a:schemeClr>
              </a:solidFill>
            </a:endParaRPr>
          </a:p>
          <a:p>
            <a:pPr marL="285750" indent="-285750">
              <a:buFont typeface="Arial" panose="020B0604020202020204" pitchFamily="34" charset="0"/>
              <a:buChar char="•"/>
            </a:pPr>
            <a:r>
              <a:rPr lang="en-US" sz="1800" dirty="0">
                <a:solidFill>
                  <a:schemeClr val="accent5">
                    <a:lumMod val="50000"/>
                  </a:schemeClr>
                </a:solidFill>
              </a:rPr>
              <a:t>See </a:t>
            </a:r>
            <a:r>
              <a:rPr lang="en-GB" sz="1800" dirty="0" smtClean="0">
                <a:solidFill>
                  <a:srgbClr val="0070C0"/>
                </a:solidFill>
                <a:hlinkClick r:id="rId3"/>
              </a:rPr>
              <a:t>https</a:t>
            </a:r>
            <a:r>
              <a:rPr lang="en-GB" sz="1800" dirty="0">
                <a:solidFill>
                  <a:srgbClr val="0070C0"/>
                </a:solidFill>
                <a:hlinkClick r:id="rId3"/>
              </a:rPr>
              <a:t>://pan-learning.org</a:t>
            </a:r>
            <a:r>
              <a:rPr lang="en-GB" sz="1800" dirty="0" smtClean="0">
                <a:solidFill>
                  <a:srgbClr val="0070C0"/>
                </a:solidFill>
                <a:hlinkClick r:id="rId3"/>
              </a:rPr>
              <a:t>/</a:t>
            </a:r>
            <a:r>
              <a:rPr lang="en-GB" sz="1800" dirty="0" smtClean="0">
                <a:solidFill>
                  <a:srgbClr val="0070C0"/>
                </a:solidFill>
              </a:rPr>
              <a:t> </a:t>
            </a:r>
            <a:endParaRPr lang="en-US" sz="1800" dirty="0">
              <a:solidFill>
                <a:schemeClr val="accent5">
                  <a:lumMod val="50000"/>
                </a:schemeClr>
              </a:solidFill>
            </a:endParaRPr>
          </a:p>
          <a:p>
            <a:pPr marL="285750" indent="-285750">
              <a:buFont typeface="Arial" panose="020B0604020202020204" pitchFamily="34" charset="0"/>
              <a:buChar char="•"/>
            </a:pPr>
            <a:r>
              <a:rPr lang="en-US" sz="1800" dirty="0" smtClean="0">
                <a:solidFill>
                  <a:schemeClr val="accent5">
                    <a:lumMod val="50000"/>
                  </a:schemeClr>
                </a:solidFill>
              </a:rPr>
              <a:t>Contains a ‘SasView Analysis’ module</a:t>
            </a:r>
          </a:p>
          <a:p>
            <a:pPr marL="285750" indent="-285750">
              <a:buFont typeface="Arial" panose="020B0604020202020204" pitchFamily="34" charset="0"/>
              <a:buChar char="•"/>
            </a:pPr>
            <a:r>
              <a:rPr lang="en-US" sz="1800" dirty="0">
                <a:solidFill>
                  <a:schemeClr val="accent5">
                    <a:lumMod val="50000"/>
                  </a:schemeClr>
                </a:solidFill>
              </a:rPr>
              <a:t>Written in </a:t>
            </a:r>
            <a:r>
              <a:rPr lang="en-US" sz="1800" dirty="0" smtClean="0">
                <a:solidFill>
                  <a:schemeClr val="accent5">
                    <a:lumMod val="50000"/>
                  </a:schemeClr>
                </a:solidFill>
              </a:rPr>
              <a:t>Moodle</a:t>
            </a:r>
            <a:endParaRPr lang="en-US" sz="1800" dirty="0">
              <a:solidFill>
                <a:schemeClr val="accent5">
                  <a:lumMod val="50000"/>
                </a:schemeClr>
              </a:solidFill>
            </a:endParaRPr>
          </a:p>
        </p:txBody>
      </p:sp>
      <p:pic>
        <p:nvPicPr>
          <p:cNvPr id="2" name="Picture 1"/>
          <p:cNvPicPr>
            <a:picLocks noChangeAspect="1"/>
          </p:cNvPicPr>
          <p:nvPr/>
        </p:nvPicPr>
        <p:blipFill>
          <a:blip r:embed="rId4"/>
          <a:stretch>
            <a:fillRect/>
          </a:stretch>
        </p:blipFill>
        <p:spPr>
          <a:xfrm>
            <a:off x="626723" y="1992820"/>
            <a:ext cx="3714750" cy="468000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3" name="Oval 2"/>
          <p:cNvSpPr/>
          <p:nvPr/>
        </p:nvSpPr>
        <p:spPr>
          <a:xfrm>
            <a:off x="647271" y="5578868"/>
            <a:ext cx="1171255" cy="1643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7846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pic>
          <p:nvPicPr>
            <p:cNvPr id="1026" name="Picture 2" descr="https://whc.unesco.org/uploads/thumbs/site_1485_0002-750-750-201506101507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17994" y="6493268"/>
              <a:ext cx="1712328" cy="307777"/>
            </a:xfrm>
            <a:prstGeom prst="rect">
              <a:avLst/>
            </a:prstGeom>
            <a:noFill/>
          </p:spPr>
          <p:txBody>
            <a:bodyPr wrap="none" rtlCol="0">
              <a:spAutoFit/>
            </a:bodyPr>
            <a:lstStyle/>
            <a:p>
              <a:r>
                <a:rPr lang="en-US" dirty="0" smtClean="0">
                  <a:solidFill>
                    <a:schemeClr val="bg1"/>
                  </a:solidFill>
                </a:rPr>
                <a:t>© Historic Scotland</a:t>
              </a:r>
              <a:endParaRPr lang="en-GB" dirty="0">
                <a:solidFill>
                  <a:schemeClr val="bg1"/>
                </a:solidFill>
              </a:endParaRPr>
            </a:p>
          </p:txBody>
        </p:sp>
      </p:grpSp>
    </p:spTree>
    <p:extLst>
      <p:ext uri="{BB962C8B-B14F-4D97-AF65-F5344CB8AC3E}">
        <p14:creationId xmlns:p14="http://schemas.microsoft.com/office/powerpoint/2010/main" val="3200589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sp>
        <p:nvSpPr>
          <p:cNvPr id="5" name="TextBox 4"/>
          <p:cNvSpPr txBox="1"/>
          <p:nvPr/>
        </p:nvSpPr>
        <p:spPr>
          <a:xfrm>
            <a:off x="842211" y="2161877"/>
            <a:ext cx="5161547" cy="2554545"/>
          </a:xfrm>
          <a:prstGeom prst="rect">
            <a:avLst/>
          </a:prstGeom>
          <a:noFill/>
        </p:spPr>
        <p:txBody>
          <a:bodyPr wrap="square" rtlCol="0">
            <a:spAutoFit/>
          </a:bodyPr>
          <a:lstStyle/>
          <a:p>
            <a:r>
              <a:rPr lang="en-US" sz="4000" dirty="0" smtClean="0"/>
              <a:t>SasView</a:t>
            </a:r>
            <a:r>
              <a:rPr lang="en-US" sz="4000" b="1" dirty="0" smtClean="0"/>
              <a:t> ‘documentation’ </a:t>
            </a:r>
            <a:r>
              <a:rPr lang="en-US" sz="4000" dirty="0" smtClean="0"/>
              <a:t>comes in many forms…</a:t>
            </a:r>
            <a:endParaRPr lang="en-GB" sz="4000" dirty="0"/>
          </a:p>
        </p:txBody>
      </p:sp>
      <p:pic>
        <p:nvPicPr>
          <p:cNvPr id="1026" name="Picture 2" descr="Pink,Umbrella,Pur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758" y="565485"/>
            <a:ext cx="5847014" cy="574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811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grpSp>
        <p:nvGrpSpPr>
          <p:cNvPr id="3" name="Group 2"/>
          <p:cNvGrpSpPr/>
          <p:nvPr/>
        </p:nvGrpSpPr>
        <p:grpSpPr>
          <a:xfrm>
            <a:off x="10602" y="0"/>
            <a:ext cx="12188590" cy="6858000"/>
            <a:chOff x="10602" y="0"/>
            <a:chExt cx="12188590" cy="6858000"/>
          </a:xfrm>
        </p:grpSpPr>
        <p:pic>
          <p:nvPicPr>
            <p:cNvPr id="6" name="Picture 5"/>
            <p:cNvPicPr>
              <a:picLocks noChangeAspect="1"/>
            </p:cNvPicPr>
            <p:nvPr/>
          </p:nvPicPr>
          <p:blipFill>
            <a:blip r:embed="rId3"/>
            <a:stretch>
              <a:fillRect/>
            </a:stretch>
          </p:blipFill>
          <p:spPr>
            <a:xfrm>
              <a:off x="10602" y="0"/>
              <a:ext cx="12188590" cy="6858000"/>
            </a:xfrm>
            <a:prstGeom prst="rect">
              <a:avLst/>
            </a:prstGeom>
          </p:spPr>
        </p:pic>
        <p:sp>
          <p:nvSpPr>
            <p:cNvPr id="2" name="Oval 1"/>
            <p:cNvSpPr/>
            <p:nvPr/>
          </p:nvSpPr>
          <p:spPr>
            <a:xfrm>
              <a:off x="1901230" y="27159"/>
              <a:ext cx="1004934" cy="516048"/>
            </a:xfrm>
            <a:prstGeom prst="ellipse">
              <a:avLst/>
            </a:prstGeom>
            <a:noFill/>
            <a:ln w="28575">
              <a:solidFill>
                <a:srgbClr val="FA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p:cNvSpPr/>
            <p:nvPr/>
          </p:nvSpPr>
          <p:spPr>
            <a:xfrm>
              <a:off x="5504507" y="4870764"/>
              <a:ext cx="760491" cy="414952"/>
            </a:xfrm>
            <a:prstGeom prst="ellipse">
              <a:avLst/>
            </a:prstGeom>
            <a:noFill/>
            <a:ln w="28575">
              <a:solidFill>
                <a:srgbClr val="FA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36653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99" y="0"/>
            <a:ext cx="12204670" cy="3845277"/>
          </a:xfrm>
          <a:prstGeom prst="rect">
            <a:avLst/>
          </a:prstGeom>
        </p:spPr>
      </p:pic>
      <p:sp>
        <p:nvSpPr>
          <p:cNvPr id="4" name="TextBox 3"/>
          <p:cNvSpPr txBox="1"/>
          <p:nvPr/>
        </p:nvSpPr>
        <p:spPr>
          <a:xfrm>
            <a:off x="1665834" y="4155549"/>
            <a:ext cx="3409908" cy="1508105"/>
          </a:xfrm>
          <a:prstGeom prst="rect">
            <a:avLst/>
          </a:prstGeom>
          <a:noFill/>
        </p:spPr>
        <p:txBody>
          <a:bodyPr wrap="none" rtlCol="0">
            <a:spAutoFit/>
          </a:bodyPr>
          <a:lstStyle/>
          <a:p>
            <a:r>
              <a:rPr lang="en-US" sz="2000" b="1" dirty="0" smtClean="0">
                <a:solidFill>
                  <a:schemeClr val="accent5">
                    <a:lumMod val="50000"/>
                  </a:schemeClr>
                </a:solidFill>
              </a:rPr>
              <a:t>USER DOCUMENTATION:</a:t>
            </a:r>
          </a:p>
          <a:p>
            <a:endParaRPr lang="en-US" sz="1800" dirty="0" smtClean="0">
              <a:solidFill>
                <a:schemeClr val="accent5">
                  <a:lumMod val="50000"/>
                </a:schemeClr>
              </a:solidFill>
            </a:endParaRPr>
          </a:p>
          <a:p>
            <a:pPr marL="285750" indent="-285750">
              <a:buFont typeface="Arial" panose="020B0604020202020204" pitchFamily="34" charset="0"/>
              <a:buChar char="•"/>
            </a:pPr>
            <a:r>
              <a:rPr lang="en-US" sz="1800" dirty="0" smtClean="0">
                <a:solidFill>
                  <a:schemeClr val="accent5">
                    <a:lumMod val="50000"/>
                  </a:schemeClr>
                </a:solidFill>
              </a:rPr>
              <a:t>Fitting model descriptions</a:t>
            </a:r>
          </a:p>
          <a:p>
            <a:pPr marL="285750" indent="-285750">
              <a:buFont typeface="Arial" panose="020B0604020202020204" pitchFamily="34" charset="0"/>
              <a:buChar char="•"/>
            </a:pPr>
            <a:r>
              <a:rPr lang="en-US" sz="1800" dirty="0" smtClean="0">
                <a:solidFill>
                  <a:schemeClr val="accent5">
                    <a:lumMod val="50000"/>
                  </a:schemeClr>
                </a:solidFill>
              </a:rPr>
              <a:t>How to use SasView</a:t>
            </a:r>
          </a:p>
          <a:p>
            <a:pPr marL="285750" indent="-285750">
              <a:buFont typeface="Arial" panose="020B0604020202020204" pitchFamily="34" charset="0"/>
              <a:buChar char="•"/>
            </a:pPr>
            <a:r>
              <a:rPr lang="en-US" sz="1800" dirty="0" smtClean="0">
                <a:solidFill>
                  <a:schemeClr val="accent5">
                    <a:lumMod val="50000"/>
                  </a:schemeClr>
                </a:solidFill>
              </a:rPr>
              <a:t>‘Encyclopedia content’</a:t>
            </a:r>
            <a:endParaRPr lang="en-GB" sz="1800" dirty="0">
              <a:solidFill>
                <a:schemeClr val="accent5">
                  <a:lumMod val="50000"/>
                </a:schemeClr>
              </a:solidFill>
            </a:endParaRPr>
          </a:p>
        </p:txBody>
      </p:sp>
      <p:sp>
        <p:nvSpPr>
          <p:cNvPr id="5" name="TextBox 4"/>
          <p:cNvSpPr txBox="1"/>
          <p:nvPr/>
        </p:nvSpPr>
        <p:spPr>
          <a:xfrm>
            <a:off x="6372135" y="4154033"/>
            <a:ext cx="4208203" cy="1508105"/>
          </a:xfrm>
          <a:prstGeom prst="rect">
            <a:avLst/>
          </a:prstGeom>
          <a:noFill/>
        </p:spPr>
        <p:txBody>
          <a:bodyPr wrap="none" rtlCol="0">
            <a:spAutoFit/>
          </a:bodyPr>
          <a:lstStyle/>
          <a:p>
            <a:r>
              <a:rPr lang="en-US" sz="2000" b="1" dirty="0" smtClean="0">
                <a:solidFill>
                  <a:schemeClr val="bg1">
                    <a:lumMod val="75000"/>
                  </a:schemeClr>
                </a:solidFill>
              </a:rPr>
              <a:t>DEVELOPER DOCUMENTATION:</a:t>
            </a:r>
          </a:p>
          <a:p>
            <a:pPr marL="285750" indent="-285750">
              <a:buClr>
                <a:schemeClr val="bg1">
                  <a:lumMod val="75000"/>
                </a:schemeClr>
              </a:buClr>
              <a:buFont typeface="Arial" panose="020B0604020202020204" pitchFamily="34" charset="0"/>
              <a:buChar char="•"/>
            </a:pPr>
            <a:endParaRPr lang="en-US" sz="1800" dirty="0" smtClean="0">
              <a:solidFill>
                <a:schemeClr val="bg1">
                  <a:lumMod val="75000"/>
                </a:schemeClr>
              </a:solidFill>
            </a:endParaRPr>
          </a:p>
          <a:p>
            <a:pPr marL="285750" indent="-285750">
              <a:buClr>
                <a:schemeClr val="bg1">
                  <a:lumMod val="75000"/>
                </a:schemeClr>
              </a:buClr>
              <a:buFont typeface="Arial" panose="020B0604020202020204" pitchFamily="34" charset="0"/>
              <a:buChar char="•"/>
            </a:pPr>
            <a:r>
              <a:rPr lang="en-US" sz="1800" dirty="0" smtClean="0">
                <a:solidFill>
                  <a:schemeClr val="bg1">
                    <a:lumMod val="75000"/>
                  </a:schemeClr>
                </a:solidFill>
              </a:rPr>
              <a:t>Is mostly auto-generated</a:t>
            </a:r>
          </a:p>
          <a:p>
            <a:pPr marL="285750" indent="-285750">
              <a:buClr>
                <a:schemeClr val="bg1">
                  <a:lumMod val="75000"/>
                </a:schemeClr>
              </a:buClr>
              <a:buFont typeface="Arial" panose="020B0604020202020204" pitchFamily="34" charset="0"/>
              <a:buChar char="•"/>
            </a:pPr>
            <a:r>
              <a:rPr lang="en-US" sz="1800" dirty="0" smtClean="0">
                <a:solidFill>
                  <a:schemeClr val="bg1">
                    <a:lumMod val="75000"/>
                  </a:schemeClr>
                </a:solidFill>
              </a:rPr>
              <a:t>Lists of program modules/classes</a:t>
            </a:r>
          </a:p>
          <a:p>
            <a:pPr marL="285750" indent="-285750">
              <a:buClr>
                <a:schemeClr val="bg1">
                  <a:lumMod val="75000"/>
                </a:schemeClr>
              </a:buClr>
              <a:buFont typeface="Arial" panose="020B0604020202020204" pitchFamily="34" charset="0"/>
              <a:buChar char="•"/>
            </a:pPr>
            <a:r>
              <a:rPr lang="en-US" sz="1800" dirty="0" smtClean="0">
                <a:solidFill>
                  <a:schemeClr val="bg1">
                    <a:lumMod val="75000"/>
                  </a:schemeClr>
                </a:solidFill>
              </a:rPr>
              <a:t>Overview of </a:t>
            </a:r>
            <a:r>
              <a:rPr lang="en-US" sz="1800" dirty="0" err="1" smtClean="0">
                <a:solidFill>
                  <a:schemeClr val="bg1">
                    <a:lumMod val="75000"/>
                  </a:schemeClr>
                </a:solidFill>
              </a:rPr>
              <a:t>Sasmodels</a:t>
            </a:r>
            <a:endParaRPr lang="en-GB" sz="1800" dirty="0">
              <a:solidFill>
                <a:schemeClr val="bg1">
                  <a:lumMod val="75000"/>
                </a:schemeClr>
              </a:solidFill>
            </a:endParaRPr>
          </a:p>
        </p:txBody>
      </p:sp>
      <p:sp>
        <p:nvSpPr>
          <p:cNvPr id="6" name="TextBox 5"/>
          <p:cNvSpPr txBox="1"/>
          <p:nvPr/>
        </p:nvSpPr>
        <p:spPr>
          <a:xfrm>
            <a:off x="1996160" y="5902870"/>
            <a:ext cx="8199681" cy="677108"/>
          </a:xfrm>
          <a:prstGeom prst="rect">
            <a:avLst/>
          </a:prstGeom>
          <a:noFill/>
        </p:spPr>
        <p:txBody>
          <a:bodyPr wrap="none" rtlCol="0">
            <a:spAutoFit/>
          </a:bodyPr>
          <a:lstStyle/>
          <a:p>
            <a:pPr algn="ctr"/>
            <a:r>
              <a:rPr lang="en-US" sz="2000" dirty="0" smtClean="0">
                <a:solidFill>
                  <a:srgbClr val="C00000"/>
                </a:solidFill>
              </a:rPr>
              <a:t>Available in-program and online – but single-source</a:t>
            </a:r>
          </a:p>
          <a:p>
            <a:pPr algn="ctr"/>
            <a:r>
              <a:rPr lang="en-GB" sz="1800" dirty="0" smtClean="0">
                <a:solidFill>
                  <a:srgbClr val="C00000"/>
                </a:solidFill>
              </a:rPr>
              <a:t>C</a:t>
            </a:r>
            <a:r>
              <a:rPr lang="en-GB" sz="1800" dirty="0">
                <a:solidFill>
                  <a:srgbClr val="C00000"/>
                </a:solidFill>
              </a:rPr>
              <a:t>:/SasView-5.0.5/doc/index.html   &amp;   https://www.sasview.org/docs/index.html</a:t>
            </a:r>
          </a:p>
        </p:txBody>
      </p:sp>
      <p:grpSp>
        <p:nvGrpSpPr>
          <p:cNvPr id="10" name="Group 9"/>
          <p:cNvGrpSpPr/>
          <p:nvPr/>
        </p:nvGrpSpPr>
        <p:grpSpPr>
          <a:xfrm>
            <a:off x="1394657" y="4864454"/>
            <a:ext cx="299757" cy="144374"/>
            <a:chOff x="869132" y="6047341"/>
            <a:chExt cx="299757" cy="144374"/>
          </a:xfrm>
        </p:grpSpPr>
        <p:sp>
          <p:nvSpPr>
            <p:cNvPr id="2" name="5-Point Star 1"/>
            <p:cNvSpPr>
              <a:spLocks noChangeAspect="1"/>
            </p:cNvSpPr>
            <p:nvPr/>
          </p:nvSpPr>
          <p:spPr>
            <a:xfrm>
              <a:off x="869132" y="6047715"/>
              <a:ext cx="144000" cy="144000"/>
            </a:xfrm>
            <a:prstGeom prst="star5">
              <a:avLst/>
            </a:prstGeom>
            <a:solidFill>
              <a:srgbClr val="FFC000"/>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5-Point Star 6"/>
            <p:cNvSpPr>
              <a:spLocks noChangeAspect="1"/>
            </p:cNvSpPr>
            <p:nvPr/>
          </p:nvSpPr>
          <p:spPr>
            <a:xfrm>
              <a:off x="1024889" y="6047341"/>
              <a:ext cx="144000" cy="144000"/>
            </a:xfrm>
            <a:prstGeom prst="star5">
              <a:avLst/>
            </a:prstGeom>
            <a:solidFill>
              <a:srgbClr val="FFC000"/>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p:cNvGrpSpPr/>
          <p:nvPr/>
        </p:nvGrpSpPr>
        <p:grpSpPr>
          <a:xfrm>
            <a:off x="4710749" y="4864454"/>
            <a:ext cx="299757" cy="144000"/>
            <a:chOff x="1306646" y="6047341"/>
            <a:chExt cx="299757" cy="144000"/>
          </a:xfrm>
        </p:grpSpPr>
        <p:sp>
          <p:nvSpPr>
            <p:cNvPr id="8" name="5-Point Star 7"/>
            <p:cNvSpPr>
              <a:spLocks noChangeAspect="1"/>
            </p:cNvSpPr>
            <p:nvPr/>
          </p:nvSpPr>
          <p:spPr>
            <a:xfrm>
              <a:off x="1462403" y="6047341"/>
              <a:ext cx="144000" cy="144000"/>
            </a:xfrm>
            <a:prstGeom prst="star5">
              <a:avLst/>
            </a:prstGeom>
            <a:solidFill>
              <a:srgbClr val="FFC000"/>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5-Point Star 8"/>
            <p:cNvSpPr>
              <a:spLocks noChangeAspect="1"/>
            </p:cNvSpPr>
            <p:nvPr/>
          </p:nvSpPr>
          <p:spPr>
            <a:xfrm>
              <a:off x="1306646" y="6047341"/>
              <a:ext cx="144000" cy="144000"/>
            </a:xfrm>
            <a:prstGeom prst="star5">
              <a:avLst/>
            </a:prstGeom>
            <a:solidFill>
              <a:srgbClr val="FFC000"/>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6718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36794" y="2144062"/>
            <a:ext cx="8487960" cy="3439005"/>
          </a:xfrm>
          <a:prstGeom prst="rect">
            <a:avLst/>
          </a:prstGeom>
        </p:spPr>
      </p:pic>
      <p:sp>
        <p:nvSpPr>
          <p:cNvPr id="4" name="TextBox 3"/>
          <p:cNvSpPr txBox="1"/>
          <p:nvPr/>
        </p:nvSpPr>
        <p:spPr>
          <a:xfrm>
            <a:off x="235390" y="443619"/>
            <a:ext cx="7770076" cy="1508105"/>
          </a:xfrm>
          <a:prstGeom prst="rect">
            <a:avLst/>
          </a:prstGeom>
          <a:noFill/>
        </p:spPr>
        <p:txBody>
          <a:bodyPr wrap="none" rtlCol="0">
            <a:spAutoFit/>
          </a:bodyPr>
          <a:lstStyle/>
          <a:p>
            <a:r>
              <a:rPr lang="en-US" sz="2000" b="1" dirty="0" smtClean="0">
                <a:solidFill>
                  <a:schemeClr val="accent5">
                    <a:lumMod val="50000"/>
                  </a:schemeClr>
                </a:solidFill>
              </a:rPr>
              <a:t>USER DOCUMENTATION:</a:t>
            </a:r>
          </a:p>
          <a:p>
            <a:endParaRPr lang="en-US" sz="1800" dirty="0">
              <a:solidFill>
                <a:schemeClr val="accent5">
                  <a:lumMod val="50000"/>
                </a:schemeClr>
              </a:solidFill>
            </a:endParaRPr>
          </a:p>
          <a:p>
            <a:pPr marL="285750" indent="-285750">
              <a:buFont typeface="Arial" panose="020B0604020202020204" pitchFamily="34" charset="0"/>
              <a:buChar char="•"/>
            </a:pPr>
            <a:r>
              <a:rPr lang="en-US" sz="1800" dirty="0" smtClean="0">
                <a:solidFill>
                  <a:schemeClr val="accent5">
                    <a:lumMod val="50000"/>
                  </a:schemeClr>
                </a:solidFill>
              </a:rPr>
              <a:t>Is written in </a:t>
            </a:r>
            <a:r>
              <a:rPr lang="en-US" sz="1800" dirty="0" err="1" smtClean="0">
                <a:solidFill>
                  <a:schemeClr val="accent5">
                    <a:lumMod val="50000"/>
                  </a:schemeClr>
                </a:solidFill>
              </a:rPr>
              <a:t>ReSTructured</a:t>
            </a:r>
            <a:r>
              <a:rPr lang="en-US" sz="1800" dirty="0" smtClean="0">
                <a:solidFill>
                  <a:schemeClr val="accent5">
                    <a:lumMod val="50000"/>
                  </a:schemeClr>
                </a:solidFill>
              </a:rPr>
              <a:t> text (.</a:t>
            </a:r>
            <a:r>
              <a:rPr lang="en-US" sz="1800" dirty="0" err="1" smtClean="0">
                <a:solidFill>
                  <a:schemeClr val="accent5">
                    <a:lumMod val="50000"/>
                  </a:schemeClr>
                </a:solidFill>
              </a:rPr>
              <a:t>rst</a:t>
            </a:r>
            <a:r>
              <a:rPr lang="en-US" sz="1800" dirty="0" smtClean="0">
                <a:solidFill>
                  <a:schemeClr val="accent5">
                    <a:lumMod val="50000"/>
                  </a:schemeClr>
                </a:solidFill>
              </a:rPr>
              <a:t>)</a:t>
            </a:r>
          </a:p>
          <a:p>
            <a:pPr marL="285750" indent="-285750">
              <a:buFont typeface="Arial" panose="020B0604020202020204" pitchFamily="34" charset="0"/>
              <a:buChar char="•"/>
            </a:pPr>
            <a:r>
              <a:rPr lang="en-US" sz="1800" dirty="0">
                <a:solidFill>
                  <a:schemeClr val="accent5">
                    <a:lumMod val="50000"/>
                  </a:schemeClr>
                </a:solidFill>
              </a:rPr>
              <a:t>L</a:t>
            </a:r>
            <a:r>
              <a:rPr lang="en-US" sz="1800" dirty="0" smtClean="0">
                <a:solidFill>
                  <a:schemeClr val="accent5">
                    <a:lumMod val="50000"/>
                  </a:schemeClr>
                </a:solidFill>
              </a:rPr>
              <a:t>ightweight, portable, human-readable, but also </a:t>
            </a:r>
            <a:r>
              <a:rPr lang="en-US" sz="1800" u="sng" dirty="0" smtClean="0">
                <a:solidFill>
                  <a:schemeClr val="accent5">
                    <a:lumMod val="50000"/>
                  </a:schemeClr>
                </a:solidFill>
              </a:rPr>
              <a:t>software-</a:t>
            </a:r>
            <a:r>
              <a:rPr lang="en-US" sz="1800" u="sng" dirty="0" err="1" smtClean="0">
                <a:solidFill>
                  <a:schemeClr val="accent5">
                    <a:lumMod val="50000"/>
                  </a:schemeClr>
                </a:solidFill>
              </a:rPr>
              <a:t>processable</a:t>
            </a:r>
            <a:endParaRPr lang="en-US" sz="1800" u="sng" dirty="0" smtClean="0">
              <a:solidFill>
                <a:schemeClr val="accent5">
                  <a:lumMod val="50000"/>
                </a:schemeClr>
              </a:solidFill>
            </a:endParaRPr>
          </a:p>
          <a:p>
            <a:pPr marL="285750" indent="-285750">
              <a:buFont typeface="Arial" panose="020B0604020202020204" pitchFamily="34" charset="0"/>
              <a:buChar char="•"/>
            </a:pPr>
            <a:r>
              <a:rPr lang="en-US" sz="1800" dirty="0" smtClean="0">
                <a:solidFill>
                  <a:schemeClr val="accent5">
                    <a:lumMod val="50000"/>
                  </a:schemeClr>
                </a:solidFill>
              </a:rPr>
              <a:t>Supports </a:t>
            </a:r>
            <a:r>
              <a:rPr lang="en-US" sz="1800" dirty="0" err="1" smtClean="0">
                <a:solidFill>
                  <a:schemeClr val="accent5">
                    <a:lumMod val="50000"/>
                  </a:schemeClr>
                </a:solidFill>
              </a:rPr>
              <a:t>LaTeX</a:t>
            </a:r>
            <a:r>
              <a:rPr lang="en-US" sz="1800" dirty="0" smtClean="0">
                <a:solidFill>
                  <a:schemeClr val="accent5">
                    <a:lumMod val="50000"/>
                  </a:schemeClr>
                </a:solidFill>
              </a:rPr>
              <a:t>-like math</a:t>
            </a:r>
            <a:endParaRPr lang="en-GB" sz="1800" dirty="0">
              <a:solidFill>
                <a:schemeClr val="accent5">
                  <a:lumMod val="50000"/>
                </a:schemeClr>
              </a:solidFill>
            </a:endParaRPr>
          </a:p>
        </p:txBody>
      </p:sp>
      <p:sp>
        <p:nvSpPr>
          <p:cNvPr id="5" name="TextBox 4"/>
          <p:cNvSpPr txBox="1"/>
          <p:nvPr/>
        </p:nvSpPr>
        <p:spPr>
          <a:xfrm>
            <a:off x="859631" y="6029613"/>
            <a:ext cx="10472739" cy="400110"/>
          </a:xfrm>
          <a:prstGeom prst="rect">
            <a:avLst/>
          </a:prstGeom>
          <a:noFill/>
        </p:spPr>
        <p:txBody>
          <a:bodyPr wrap="none" rtlCol="0">
            <a:spAutoFit/>
          </a:bodyPr>
          <a:lstStyle/>
          <a:p>
            <a:r>
              <a:rPr lang="en-US" sz="2000" dirty="0" smtClean="0">
                <a:solidFill>
                  <a:srgbClr val="C00000"/>
                </a:solidFill>
              </a:rPr>
              <a:t>We then use                                to </a:t>
            </a:r>
            <a:r>
              <a:rPr lang="en-US" sz="2000" dirty="0" err="1" smtClean="0">
                <a:solidFill>
                  <a:srgbClr val="C00000"/>
                </a:solidFill>
              </a:rPr>
              <a:t>autoconvert</a:t>
            </a:r>
            <a:r>
              <a:rPr lang="en-US" sz="2000" dirty="0" smtClean="0">
                <a:solidFill>
                  <a:srgbClr val="C00000"/>
                </a:solidFill>
              </a:rPr>
              <a:t> the .</a:t>
            </a:r>
            <a:r>
              <a:rPr lang="en-US" sz="2000" dirty="0" err="1" smtClean="0">
                <a:solidFill>
                  <a:srgbClr val="C00000"/>
                </a:solidFill>
              </a:rPr>
              <a:t>rst</a:t>
            </a:r>
            <a:r>
              <a:rPr lang="en-US" sz="2000" dirty="0" smtClean="0">
                <a:solidFill>
                  <a:srgbClr val="C00000"/>
                </a:solidFill>
              </a:rPr>
              <a:t> to the desired output (.html, .pdf, …)</a:t>
            </a:r>
            <a:endParaRPr lang="en-GB" sz="2000" dirty="0">
              <a:solidFill>
                <a:srgbClr val="C00000"/>
              </a:solidFill>
            </a:endParaRPr>
          </a:p>
        </p:txBody>
      </p:sp>
      <p:pic>
        <p:nvPicPr>
          <p:cNvPr id="2050" name="Picture 2" descr="Sphinx Python Documentation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183" y="6067772"/>
            <a:ext cx="2095500" cy="3619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780723" y="2622019"/>
            <a:ext cx="1551647" cy="2062103"/>
          </a:xfrm>
          <a:prstGeom prst="rect">
            <a:avLst/>
          </a:prstGeom>
          <a:solidFill>
            <a:schemeClr val="accent6">
              <a:lumMod val="75000"/>
            </a:schemeClr>
          </a:solidFill>
        </p:spPr>
        <p:txBody>
          <a:bodyPr wrap="square" rtlCol="0">
            <a:spAutoFit/>
          </a:bodyPr>
          <a:lstStyle/>
          <a:p>
            <a:pPr algn="ctr"/>
            <a:r>
              <a:rPr lang="en-US" sz="1600" dirty="0" smtClean="0">
                <a:solidFill>
                  <a:schemeClr val="bg1"/>
                </a:solidFill>
              </a:rPr>
              <a:t>Keep lines to </a:t>
            </a:r>
            <a:r>
              <a:rPr lang="en-US" sz="1600" dirty="0" smtClean="0">
                <a:solidFill>
                  <a:schemeClr val="bg1"/>
                </a:solidFill>
                <a:sym typeface="Symbol" panose="05050102010706020507" pitchFamily="18" charset="2"/>
              </a:rPr>
              <a:t>80 characters</a:t>
            </a:r>
          </a:p>
          <a:p>
            <a:pPr algn="ctr"/>
            <a:endParaRPr lang="en-US" sz="1600" u="sng" dirty="0">
              <a:solidFill>
                <a:schemeClr val="bg1"/>
              </a:solidFill>
              <a:sym typeface="Symbol" panose="05050102010706020507" pitchFamily="18" charset="2"/>
            </a:endParaRPr>
          </a:p>
          <a:p>
            <a:pPr algn="ctr"/>
            <a:r>
              <a:rPr lang="en-US" sz="1600" u="sng" dirty="0" smtClean="0">
                <a:solidFill>
                  <a:schemeClr val="bg1"/>
                </a:solidFill>
              </a:rPr>
              <a:t>Do not</a:t>
            </a:r>
            <a:r>
              <a:rPr lang="en-US" sz="1600" dirty="0" smtClean="0">
                <a:solidFill>
                  <a:schemeClr val="bg1"/>
                </a:solidFill>
              </a:rPr>
              <a:t> end lines with whitespace!</a:t>
            </a:r>
          </a:p>
          <a:p>
            <a:pPr algn="ctr"/>
            <a:r>
              <a:rPr lang="en-US" sz="1600" dirty="0" smtClean="0">
                <a:solidFill>
                  <a:schemeClr val="bg1"/>
                </a:solidFill>
              </a:rPr>
              <a:t>It upsets ‘linters’</a:t>
            </a:r>
            <a:endParaRPr lang="en-GB" sz="1600" dirty="0">
              <a:solidFill>
                <a:schemeClr val="bg1"/>
              </a:solidFill>
            </a:endParaRPr>
          </a:p>
        </p:txBody>
      </p:sp>
      <p:sp>
        <p:nvSpPr>
          <p:cNvPr id="8" name="TextBox 7"/>
          <p:cNvSpPr txBox="1"/>
          <p:nvPr/>
        </p:nvSpPr>
        <p:spPr>
          <a:xfrm rot="18900000">
            <a:off x="6823338" y="3499183"/>
            <a:ext cx="1556836" cy="307777"/>
          </a:xfrm>
          <a:prstGeom prst="rect">
            <a:avLst/>
          </a:prstGeom>
          <a:solidFill>
            <a:srgbClr val="FFC000"/>
          </a:solidFill>
        </p:spPr>
        <p:txBody>
          <a:bodyPr wrap="none" rtlCol="0">
            <a:spAutoFit/>
          </a:bodyPr>
          <a:lstStyle/>
          <a:p>
            <a:r>
              <a:rPr lang="en-US" dirty="0" err="1"/>
              <a:t>i</a:t>
            </a:r>
            <a:r>
              <a:rPr lang="en-US" dirty="0" err="1" smtClean="0"/>
              <a:t>nvariant_help.rst</a:t>
            </a:r>
            <a:endParaRPr lang="en-GB" dirty="0"/>
          </a:p>
        </p:txBody>
      </p:sp>
    </p:spTree>
    <p:extLst>
      <p:ext uri="{BB962C8B-B14F-4D97-AF65-F5344CB8AC3E}">
        <p14:creationId xmlns:p14="http://schemas.microsoft.com/office/powerpoint/2010/main" val="3071701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04183" y="0"/>
            <a:ext cx="7487817" cy="6858000"/>
          </a:xfrm>
          <a:prstGeom prst="rect">
            <a:avLst/>
          </a:prstGeom>
        </p:spPr>
      </p:pic>
      <p:pic>
        <p:nvPicPr>
          <p:cNvPr id="3" name="Picture 2"/>
          <p:cNvPicPr>
            <a:picLocks noChangeAspect="1"/>
          </p:cNvPicPr>
          <p:nvPr/>
        </p:nvPicPr>
        <p:blipFill rotWithShape="1">
          <a:blip r:embed="rId4"/>
          <a:srcRect t="396"/>
          <a:stretch/>
        </p:blipFill>
        <p:spPr>
          <a:xfrm>
            <a:off x="-1" y="9054"/>
            <a:ext cx="3325365" cy="6848946"/>
          </a:xfrm>
          <a:prstGeom prst="rect">
            <a:avLst/>
          </a:prstGeom>
        </p:spPr>
      </p:pic>
      <p:sp>
        <p:nvSpPr>
          <p:cNvPr id="4" name="Right Brace 3"/>
          <p:cNvSpPr/>
          <p:nvPr/>
        </p:nvSpPr>
        <p:spPr>
          <a:xfrm>
            <a:off x="3413156" y="18107"/>
            <a:ext cx="1131684" cy="420986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p:cNvSpPr txBox="1"/>
          <p:nvPr/>
        </p:nvSpPr>
        <p:spPr>
          <a:xfrm rot="18900000">
            <a:off x="1177612" y="3275112"/>
            <a:ext cx="970137" cy="307777"/>
          </a:xfrm>
          <a:prstGeom prst="rect">
            <a:avLst/>
          </a:prstGeom>
          <a:solidFill>
            <a:srgbClr val="FFC000"/>
          </a:solidFill>
        </p:spPr>
        <p:txBody>
          <a:bodyPr wrap="none" rtlCol="0">
            <a:spAutoFit/>
          </a:bodyPr>
          <a:lstStyle/>
          <a:p>
            <a:r>
              <a:rPr lang="en-US" dirty="0"/>
              <a:t>s</a:t>
            </a:r>
            <a:r>
              <a:rPr lang="en-US" dirty="0" smtClean="0"/>
              <a:t>phere.py</a:t>
            </a:r>
            <a:endParaRPr lang="en-GB" dirty="0"/>
          </a:p>
        </p:txBody>
      </p:sp>
      <p:cxnSp>
        <p:nvCxnSpPr>
          <p:cNvPr id="7" name="Straight Arrow Connector 6"/>
          <p:cNvCxnSpPr/>
          <p:nvPr/>
        </p:nvCxnSpPr>
        <p:spPr>
          <a:xfrm>
            <a:off x="3413156" y="6029608"/>
            <a:ext cx="3558012" cy="2987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191754" y="5198611"/>
            <a:ext cx="2163777" cy="830997"/>
          </a:xfrm>
          <a:prstGeom prst="rect">
            <a:avLst/>
          </a:prstGeom>
          <a:solidFill>
            <a:schemeClr val="accent6">
              <a:lumMod val="75000"/>
            </a:schemeClr>
          </a:solidFill>
        </p:spPr>
        <p:txBody>
          <a:bodyPr wrap="square" rtlCol="0">
            <a:spAutoFit/>
          </a:bodyPr>
          <a:lstStyle/>
          <a:p>
            <a:pPr algn="ctr"/>
            <a:r>
              <a:rPr lang="en-US" sz="1600" dirty="0" smtClean="0">
                <a:solidFill>
                  <a:schemeClr val="bg1"/>
                </a:solidFill>
              </a:rPr>
              <a:t>Figure </a:t>
            </a:r>
            <a:r>
              <a:rPr lang="en-US" sz="1600" dirty="0" err="1" smtClean="0">
                <a:solidFill>
                  <a:schemeClr val="bg1"/>
                </a:solidFill>
              </a:rPr>
              <a:t>autogenerated</a:t>
            </a:r>
            <a:r>
              <a:rPr lang="en-US" sz="1600" dirty="0" smtClean="0">
                <a:solidFill>
                  <a:schemeClr val="bg1"/>
                </a:solidFill>
              </a:rPr>
              <a:t> from the default model parameters</a:t>
            </a:r>
            <a:endParaRPr lang="en-GB" sz="1600" dirty="0">
              <a:solidFill>
                <a:schemeClr val="bg1"/>
              </a:solidFill>
            </a:endParaRPr>
          </a:p>
        </p:txBody>
      </p:sp>
    </p:spTree>
    <p:extLst>
      <p:ext uri="{BB962C8B-B14F-4D97-AF65-F5344CB8AC3E}">
        <p14:creationId xmlns:p14="http://schemas.microsoft.com/office/powerpoint/2010/main" val="454445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sp>
        <p:nvSpPr>
          <p:cNvPr id="4" name="TextBox 3"/>
          <p:cNvSpPr txBox="1"/>
          <p:nvPr/>
        </p:nvSpPr>
        <p:spPr>
          <a:xfrm>
            <a:off x="235390" y="443619"/>
            <a:ext cx="11598022" cy="4001095"/>
          </a:xfrm>
          <a:prstGeom prst="rect">
            <a:avLst/>
          </a:prstGeom>
          <a:noFill/>
        </p:spPr>
        <p:txBody>
          <a:bodyPr wrap="square" rtlCol="0">
            <a:spAutoFit/>
          </a:bodyPr>
          <a:lstStyle/>
          <a:p>
            <a:r>
              <a:rPr lang="en-US" sz="2000" b="1" dirty="0" smtClean="0">
                <a:solidFill>
                  <a:schemeClr val="accent5">
                    <a:lumMod val="50000"/>
                  </a:schemeClr>
                </a:solidFill>
              </a:rPr>
              <a:t>BUILDING THE DOCUMENTATION:</a:t>
            </a:r>
          </a:p>
          <a:p>
            <a:endParaRPr lang="en-US" sz="1800" dirty="0">
              <a:solidFill>
                <a:schemeClr val="accent5">
                  <a:lumMod val="50000"/>
                </a:schemeClr>
              </a:solidFill>
            </a:endParaRPr>
          </a:p>
          <a:p>
            <a:pPr marL="285750" indent="-285750">
              <a:buFont typeface="Arial" panose="020B0604020202020204" pitchFamily="34" charset="0"/>
              <a:buChar char="•"/>
            </a:pPr>
            <a:r>
              <a:rPr lang="en-US" sz="1800" dirty="0" smtClean="0">
                <a:solidFill>
                  <a:schemeClr val="accent5">
                    <a:lumMod val="50000"/>
                  </a:schemeClr>
                </a:solidFill>
              </a:rPr>
              <a:t>The </a:t>
            </a:r>
            <a:r>
              <a:rPr lang="en-US" sz="1800" i="1" dirty="0" smtClean="0">
                <a:solidFill>
                  <a:schemeClr val="accent5">
                    <a:lumMod val="50000"/>
                  </a:schemeClr>
                </a:solidFill>
              </a:rPr>
              <a:t>full</a:t>
            </a:r>
            <a:r>
              <a:rPr lang="en-US" sz="1800" dirty="0" smtClean="0">
                <a:solidFill>
                  <a:schemeClr val="accent5">
                    <a:lumMod val="50000"/>
                  </a:schemeClr>
                </a:solidFill>
              </a:rPr>
              <a:t> documentation comprises that from </a:t>
            </a:r>
            <a:r>
              <a:rPr lang="en-US" sz="1800" i="1" dirty="0" err="1" smtClean="0">
                <a:solidFill>
                  <a:schemeClr val="accent5">
                    <a:lumMod val="50000"/>
                  </a:schemeClr>
                </a:solidFill>
              </a:rPr>
              <a:t>Sasmodels</a:t>
            </a:r>
            <a:r>
              <a:rPr lang="en-US" sz="1800" dirty="0" smtClean="0">
                <a:solidFill>
                  <a:schemeClr val="accent5">
                    <a:lumMod val="50000"/>
                  </a:schemeClr>
                </a:solidFill>
              </a:rPr>
              <a:t> </a:t>
            </a:r>
            <a:r>
              <a:rPr lang="en-US" sz="1800" u="sng" dirty="0" smtClean="0">
                <a:solidFill>
                  <a:schemeClr val="accent5">
                    <a:lumMod val="50000"/>
                  </a:schemeClr>
                </a:solidFill>
              </a:rPr>
              <a:t>plus</a:t>
            </a:r>
            <a:r>
              <a:rPr lang="en-US" sz="1800" dirty="0" smtClean="0">
                <a:solidFill>
                  <a:schemeClr val="accent5">
                    <a:lumMod val="50000"/>
                  </a:schemeClr>
                </a:solidFill>
              </a:rPr>
              <a:t> that from </a:t>
            </a:r>
            <a:r>
              <a:rPr lang="en-US" sz="1800" i="1" dirty="0" smtClean="0">
                <a:solidFill>
                  <a:schemeClr val="accent5">
                    <a:lumMod val="50000"/>
                  </a:schemeClr>
                </a:solidFill>
              </a:rPr>
              <a:t>SasView</a:t>
            </a:r>
            <a:r>
              <a:rPr lang="en-US" sz="1800" dirty="0" smtClean="0">
                <a:solidFill>
                  <a:schemeClr val="accent5">
                    <a:lumMod val="50000"/>
                  </a:schemeClr>
                </a:solidFill>
              </a:rPr>
              <a:t>, so </a:t>
            </a:r>
            <a:r>
              <a:rPr lang="en-US" sz="1800" b="1" dirty="0" smtClean="0">
                <a:solidFill>
                  <a:schemeClr val="accent5">
                    <a:lumMod val="50000"/>
                  </a:schemeClr>
                </a:solidFill>
              </a:rPr>
              <a:t>if you want the model descriptions you must build the </a:t>
            </a:r>
            <a:r>
              <a:rPr lang="en-US" sz="1800" b="1" i="1" dirty="0" err="1" smtClean="0">
                <a:solidFill>
                  <a:schemeClr val="accent5">
                    <a:lumMod val="50000"/>
                  </a:schemeClr>
                </a:solidFill>
              </a:rPr>
              <a:t>Sasmodels</a:t>
            </a:r>
            <a:r>
              <a:rPr lang="en-US" sz="1800" b="1" dirty="0" smtClean="0">
                <a:solidFill>
                  <a:schemeClr val="accent5">
                    <a:lumMod val="50000"/>
                  </a:schemeClr>
                </a:solidFill>
              </a:rPr>
              <a:t> documentation first!</a:t>
            </a:r>
          </a:p>
          <a:p>
            <a:pPr marL="285750" indent="-285750">
              <a:buFont typeface="Arial" panose="020B0604020202020204" pitchFamily="34" charset="0"/>
              <a:buChar char="•"/>
            </a:pPr>
            <a:endParaRPr lang="en-US" sz="1800" dirty="0" smtClean="0">
              <a:solidFill>
                <a:schemeClr val="accent5">
                  <a:lumMod val="50000"/>
                </a:schemeClr>
              </a:solidFill>
            </a:endParaRPr>
          </a:p>
          <a:p>
            <a:r>
              <a:rPr lang="en-US" sz="1800" dirty="0" smtClean="0">
                <a:solidFill>
                  <a:schemeClr val="accent5">
                    <a:lumMod val="50000"/>
                  </a:schemeClr>
                </a:solidFill>
                <a:latin typeface="Courier New" panose="02070309020205020404" pitchFamily="49" charset="0"/>
                <a:cs typeface="Courier New" panose="02070309020205020404" pitchFamily="49" charset="0"/>
              </a:rPr>
              <a:t>	</a:t>
            </a:r>
            <a:r>
              <a:rPr lang="en-US" sz="1800" dirty="0" smtClean="0">
                <a:solidFill>
                  <a:srgbClr val="C00000"/>
                </a:solidFill>
                <a:latin typeface="Courier New" panose="02070309020205020404" pitchFamily="49" charset="0"/>
                <a:cs typeface="Courier New" panose="02070309020205020404" pitchFamily="49" charset="0"/>
              </a:rPr>
              <a:t>&gt; cd &lt;</a:t>
            </a:r>
            <a:r>
              <a:rPr lang="en-US" sz="1800" dirty="0" err="1" smtClean="0">
                <a:solidFill>
                  <a:srgbClr val="C00000"/>
                </a:solidFill>
                <a:latin typeface="Courier New" panose="02070309020205020404" pitchFamily="49" charset="0"/>
                <a:cs typeface="Courier New" panose="02070309020205020404" pitchFamily="49" charset="0"/>
              </a:rPr>
              <a:t>sasmodels_installation_folder</a:t>
            </a:r>
            <a:r>
              <a:rPr lang="en-US" sz="1800" dirty="0" smtClean="0">
                <a:solidFill>
                  <a:srgbClr val="C00000"/>
                </a:solidFill>
                <a:latin typeface="Courier New" panose="02070309020205020404" pitchFamily="49" charset="0"/>
                <a:cs typeface="Courier New" panose="02070309020205020404" pitchFamily="49" charset="0"/>
              </a:rPr>
              <a:t>&gt;\doc</a:t>
            </a:r>
          </a:p>
          <a:p>
            <a:r>
              <a:rPr lang="en-US" sz="1800" dirty="0">
                <a:solidFill>
                  <a:srgbClr val="C00000"/>
                </a:solidFill>
                <a:latin typeface="Courier New" panose="02070309020205020404" pitchFamily="49" charset="0"/>
                <a:cs typeface="Courier New" panose="02070309020205020404" pitchFamily="49" charset="0"/>
              </a:rPr>
              <a:t>	</a:t>
            </a:r>
            <a:r>
              <a:rPr lang="en-US" sz="1800" dirty="0" smtClean="0">
                <a:solidFill>
                  <a:srgbClr val="C00000"/>
                </a:solidFill>
                <a:latin typeface="Courier New" panose="02070309020205020404" pitchFamily="49" charset="0"/>
                <a:cs typeface="Courier New" panose="02070309020205020404" pitchFamily="49" charset="0"/>
              </a:rPr>
              <a:t>&gt; make clean html</a:t>
            </a:r>
            <a:endParaRPr lang="en-US" sz="1800" dirty="0">
              <a:solidFill>
                <a:srgbClr val="C00000"/>
              </a:solidFill>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US" sz="1800" dirty="0" smtClean="0">
              <a:solidFill>
                <a:schemeClr val="accent5">
                  <a:lumMod val="50000"/>
                </a:schemeClr>
              </a:solidFill>
            </a:endParaRPr>
          </a:p>
          <a:p>
            <a:r>
              <a:rPr lang="en-US" sz="1800" dirty="0" smtClean="0">
                <a:solidFill>
                  <a:schemeClr val="accent5">
                    <a:lumMod val="50000"/>
                  </a:schemeClr>
                </a:solidFill>
              </a:rPr>
              <a:t>	then</a:t>
            </a:r>
          </a:p>
          <a:p>
            <a:pPr marL="285750" indent="-285750">
              <a:buFont typeface="Arial" panose="020B0604020202020204" pitchFamily="34" charset="0"/>
              <a:buChar char="•"/>
            </a:pPr>
            <a:endParaRPr lang="en-US" sz="1800" dirty="0">
              <a:solidFill>
                <a:schemeClr val="accent5">
                  <a:lumMod val="50000"/>
                </a:schemeClr>
              </a:solidFill>
            </a:endParaRPr>
          </a:p>
          <a:p>
            <a:r>
              <a:rPr lang="en-US" sz="1800" dirty="0">
                <a:solidFill>
                  <a:schemeClr val="accent5">
                    <a:lumMod val="50000"/>
                  </a:schemeClr>
                </a:solidFill>
                <a:latin typeface="Courier New" panose="02070309020205020404" pitchFamily="49" charset="0"/>
                <a:cs typeface="Courier New" panose="02070309020205020404" pitchFamily="49" charset="0"/>
              </a:rPr>
              <a:t>	</a:t>
            </a:r>
            <a:r>
              <a:rPr lang="en-US" sz="1800" dirty="0">
                <a:solidFill>
                  <a:srgbClr val="C00000"/>
                </a:solidFill>
                <a:latin typeface="Courier New" panose="02070309020205020404" pitchFamily="49" charset="0"/>
                <a:cs typeface="Courier New" panose="02070309020205020404" pitchFamily="49" charset="0"/>
              </a:rPr>
              <a:t>&gt; cd &lt;</a:t>
            </a:r>
            <a:r>
              <a:rPr lang="en-US" sz="1800" dirty="0" err="1" smtClean="0">
                <a:solidFill>
                  <a:srgbClr val="C00000"/>
                </a:solidFill>
                <a:latin typeface="Courier New" panose="02070309020205020404" pitchFamily="49" charset="0"/>
                <a:cs typeface="Courier New" panose="02070309020205020404" pitchFamily="49" charset="0"/>
              </a:rPr>
              <a:t>sasview_installation_folder</a:t>
            </a:r>
            <a:r>
              <a:rPr lang="en-US" sz="1800" dirty="0">
                <a:solidFill>
                  <a:srgbClr val="C00000"/>
                </a:solidFill>
                <a:latin typeface="Courier New" panose="02070309020205020404" pitchFamily="49" charset="0"/>
                <a:cs typeface="Courier New" panose="02070309020205020404" pitchFamily="49" charset="0"/>
              </a:rPr>
              <a:t>&gt;\doc</a:t>
            </a:r>
          </a:p>
          <a:p>
            <a:r>
              <a:rPr lang="en-US" sz="1800" dirty="0">
                <a:solidFill>
                  <a:schemeClr val="accent5">
                    <a:lumMod val="50000"/>
                  </a:schemeClr>
                </a:solidFill>
                <a:latin typeface="Courier New" panose="02070309020205020404" pitchFamily="49" charset="0"/>
                <a:cs typeface="Courier New" panose="02070309020205020404" pitchFamily="49" charset="0"/>
              </a:rPr>
              <a:t>	</a:t>
            </a:r>
            <a:r>
              <a:rPr lang="en-US" sz="1800" dirty="0" smtClean="0">
                <a:solidFill>
                  <a:srgbClr val="C00000"/>
                </a:solidFill>
                <a:latin typeface="Courier New" panose="02070309020205020404" pitchFamily="49" charset="0"/>
                <a:cs typeface="Courier New" panose="02070309020205020404" pitchFamily="49" charset="0"/>
              </a:rPr>
              <a:t>&gt; python setup.py build install</a:t>
            </a:r>
            <a:r>
              <a:rPr lang="en-US" sz="1800" dirty="0" smtClean="0">
                <a:solidFill>
                  <a:schemeClr val="accent5">
                    <a:lumMod val="50000"/>
                  </a:schemeClr>
                </a:solidFill>
                <a:latin typeface="+mn-lt"/>
                <a:cs typeface="Courier New" panose="02070309020205020404" pitchFamily="49" charset="0"/>
              </a:rPr>
              <a:t>		(only if you have not already built SasView)</a:t>
            </a:r>
          </a:p>
          <a:p>
            <a:r>
              <a:rPr lang="en-US" sz="1800" dirty="0">
                <a:solidFill>
                  <a:schemeClr val="accent5">
                    <a:lumMod val="50000"/>
                  </a:schemeClr>
                </a:solidFill>
                <a:latin typeface="Courier New" panose="02070309020205020404" pitchFamily="49" charset="0"/>
                <a:cs typeface="Courier New" panose="02070309020205020404" pitchFamily="49" charset="0"/>
              </a:rPr>
              <a:t>	</a:t>
            </a:r>
            <a:r>
              <a:rPr lang="en-US" sz="1800" dirty="0" smtClean="0">
                <a:solidFill>
                  <a:srgbClr val="C00000"/>
                </a:solidFill>
                <a:latin typeface="Courier New" panose="02070309020205020404" pitchFamily="49" charset="0"/>
                <a:cs typeface="Courier New" panose="02070309020205020404" pitchFamily="49" charset="0"/>
              </a:rPr>
              <a:t>&gt; python setup.py build docs</a:t>
            </a:r>
            <a:endParaRPr lang="en-US" sz="1800" dirty="0">
              <a:solidFill>
                <a:srgbClr val="C00000"/>
              </a:solidFill>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US" sz="1800" dirty="0" smtClean="0">
              <a:solidFill>
                <a:schemeClr val="accent5">
                  <a:lumMod val="50000"/>
                </a:schemeClr>
              </a:solidFill>
            </a:endParaRPr>
          </a:p>
        </p:txBody>
      </p:sp>
    </p:spTree>
    <p:extLst>
      <p:ext uri="{BB962C8B-B14F-4D97-AF65-F5344CB8AC3E}">
        <p14:creationId xmlns:p14="http://schemas.microsoft.com/office/powerpoint/2010/main" val="99192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sp>
        <p:nvSpPr>
          <p:cNvPr id="4" name="TextBox 3"/>
          <p:cNvSpPr txBox="1"/>
          <p:nvPr/>
        </p:nvSpPr>
        <p:spPr>
          <a:xfrm>
            <a:off x="235390" y="443619"/>
            <a:ext cx="8565165" cy="2616101"/>
          </a:xfrm>
          <a:prstGeom prst="rect">
            <a:avLst/>
          </a:prstGeom>
          <a:noFill/>
        </p:spPr>
        <p:txBody>
          <a:bodyPr wrap="none" rtlCol="0">
            <a:spAutoFit/>
          </a:bodyPr>
          <a:lstStyle/>
          <a:p>
            <a:r>
              <a:rPr lang="en-US" sz="2000" b="1" dirty="0" smtClean="0">
                <a:solidFill>
                  <a:schemeClr val="accent5">
                    <a:lumMod val="50000"/>
                  </a:schemeClr>
                </a:solidFill>
              </a:rPr>
              <a:t>WRITTEN TUTORIALS:</a:t>
            </a:r>
          </a:p>
          <a:p>
            <a:endParaRPr lang="en-US" sz="1800" dirty="0">
              <a:solidFill>
                <a:schemeClr val="accent5">
                  <a:lumMod val="50000"/>
                </a:schemeClr>
              </a:solidFill>
            </a:endParaRPr>
          </a:p>
          <a:p>
            <a:pPr marL="285750" indent="-285750">
              <a:buFont typeface="Arial" panose="020B0604020202020204" pitchFamily="34" charset="0"/>
              <a:buChar char="•"/>
            </a:pPr>
            <a:r>
              <a:rPr lang="en-US" sz="1800" dirty="0" smtClean="0">
                <a:solidFill>
                  <a:schemeClr val="accent5">
                    <a:lumMod val="50000"/>
                  </a:schemeClr>
                </a:solidFill>
              </a:rPr>
              <a:t>See </a:t>
            </a:r>
            <a:r>
              <a:rPr lang="en-US" sz="1800" dirty="0" smtClean="0">
                <a:solidFill>
                  <a:schemeClr val="accent5">
                    <a:lumMod val="50000"/>
                  </a:schemeClr>
                </a:solidFill>
                <a:hlinkClick r:id="rId3"/>
              </a:rPr>
              <a:t>https</a:t>
            </a:r>
            <a:r>
              <a:rPr lang="en-US" sz="1800" dirty="0">
                <a:solidFill>
                  <a:schemeClr val="accent5">
                    <a:lumMod val="50000"/>
                  </a:schemeClr>
                </a:solidFill>
                <a:hlinkClick r:id="rId3"/>
              </a:rPr>
              <a:t>://</a:t>
            </a:r>
            <a:r>
              <a:rPr lang="en-US" sz="1800" dirty="0" smtClean="0">
                <a:solidFill>
                  <a:schemeClr val="accent5">
                    <a:lumMod val="50000"/>
                  </a:schemeClr>
                </a:solidFill>
                <a:hlinkClick r:id="rId3"/>
              </a:rPr>
              <a:t>github.com/SasView/sasview/wiki/TutorialsTNGForAuthors</a:t>
            </a:r>
            <a:r>
              <a:rPr lang="en-US" sz="1800" dirty="0">
                <a:solidFill>
                  <a:schemeClr val="accent5">
                    <a:lumMod val="50000"/>
                  </a:schemeClr>
                </a:solidFill>
              </a:rPr>
              <a:t> </a:t>
            </a:r>
            <a:endParaRPr lang="en-US" sz="1800" dirty="0" smtClean="0">
              <a:solidFill>
                <a:schemeClr val="accent5">
                  <a:lumMod val="50000"/>
                </a:schemeClr>
              </a:solidFill>
            </a:endParaRPr>
          </a:p>
          <a:p>
            <a:pPr marL="285750" indent="-285750">
              <a:buFont typeface="Arial" panose="020B0604020202020204" pitchFamily="34" charset="0"/>
              <a:buChar char="•"/>
            </a:pPr>
            <a:endParaRPr lang="en-US" sz="1800" dirty="0">
              <a:solidFill>
                <a:schemeClr val="accent5">
                  <a:lumMod val="50000"/>
                </a:schemeClr>
              </a:solidFill>
            </a:endParaRPr>
          </a:p>
          <a:p>
            <a:pPr marL="285750" indent="-285750">
              <a:buFont typeface="Arial" panose="020B0604020202020204" pitchFamily="34" charset="0"/>
              <a:buChar char="•"/>
            </a:pPr>
            <a:r>
              <a:rPr lang="en-US" sz="1800" dirty="0" smtClean="0">
                <a:solidFill>
                  <a:schemeClr val="accent5">
                    <a:lumMod val="50000"/>
                  </a:schemeClr>
                </a:solidFill>
              </a:rPr>
              <a:t>Are written </a:t>
            </a:r>
            <a:r>
              <a:rPr lang="en-US" sz="1800" dirty="0">
                <a:solidFill>
                  <a:schemeClr val="accent5">
                    <a:lumMod val="50000"/>
                  </a:schemeClr>
                </a:solidFill>
              </a:rPr>
              <a:t>in                   </a:t>
            </a:r>
            <a:r>
              <a:rPr lang="en-US" sz="1800" dirty="0" smtClean="0">
                <a:solidFill>
                  <a:schemeClr val="accent5">
                    <a:lumMod val="50000"/>
                  </a:schemeClr>
                </a:solidFill>
              </a:rPr>
              <a:t>Writer (download from </a:t>
            </a:r>
            <a:r>
              <a:rPr lang="en-US" sz="1800" dirty="0" smtClean="0">
                <a:solidFill>
                  <a:schemeClr val="accent5">
                    <a:lumMod val="50000"/>
                  </a:schemeClr>
                </a:solidFill>
                <a:hlinkClick r:id="rId4"/>
              </a:rPr>
              <a:t>https</a:t>
            </a:r>
            <a:r>
              <a:rPr lang="en-US" sz="1800" dirty="0">
                <a:solidFill>
                  <a:schemeClr val="accent5">
                    <a:lumMod val="50000"/>
                  </a:schemeClr>
                </a:solidFill>
                <a:hlinkClick r:id="rId4"/>
              </a:rPr>
              <a:t>://www.libreoffice.org</a:t>
            </a:r>
            <a:r>
              <a:rPr lang="en-US" sz="1800" dirty="0" smtClean="0">
                <a:solidFill>
                  <a:schemeClr val="accent5">
                    <a:lumMod val="50000"/>
                  </a:schemeClr>
                </a:solidFill>
                <a:hlinkClick r:id="rId4"/>
              </a:rPr>
              <a:t>/</a:t>
            </a:r>
            <a:r>
              <a:rPr lang="en-US" sz="1800" dirty="0" smtClean="0">
                <a:solidFill>
                  <a:schemeClr val="accent5">
                    <a:lumMod val="50000"/>
                  </a:schemeClr>
                </a:solidFill>
              </a:rPr>
              <a:t>)  </a:t>
            </a:r>
          </a:p>
          <a:p>
            <a:pPr marL="285750" indent="-285750">
              <a:buFont typeface="Arial" panose="020B0604020202020204" pitchFamily="34" charset="0"/>
              <a:buChar char="•"/>
            </a:pPr>
            <a:endParaRPr lang="en-US" sz="1800" dirty="0" smtClean="0">
              <a:solidFill>
                <a:schemeClr val="accent5">
                  <a:lumMod val="50000"/>
                </a:schemeClr>
              </a:solidFill>
            </a:endParaRPr>
          </a:p>
          <a:p>
            <a:pPr marL="285750" indent="-285750">
              <a:buFont typeface="Arial" panose="020B0604020202020204" pitchFamily="34" charset="0"/>
              <a:buChar char="•"/>
            </a:pPr>
            <a:r>
              <a:rPr lang="en-US" sz="1800" dirty="0" smtClean="0">
                <a:solidFill>
                  <a:schemeClr val="accent5">
                    <a:lumMod val="50000"/>
                  </a:schemeClr>
                </a:solidFill>
              </a:rPr>
              <a:t>Are saved in OpenDocument Text Format (.</a:t>
            </a:r>
            <a:r>
              <a:rPr lang="en-US" sz="1800" dirty="0" err="1" smtClean="0">
                <a:solidFill>
                  <a:schemeClr val="accent5">
                    <a:lumMod val="50000"/>
                  </a:schemeClr>
                </a:solidFill>
              </a:rPr>
              <a:t>fodt</a:t>
            </a:r>
            <a:r>
              <a:rPr lang="en-US" sz="1800" dirty="0" smtClean="0">
                <a:solidFill>
                  <a:schemeClr val="accent5">
                    <a:lumMod val="50000"/>
                  </a:schemeClr>
                </a:solidFill>
              </a:rPr>
              <a:t>)</a:t>
            </a:r>
          </a:p>
          <a:p>
            <a:pPr marL="285750" indent="-285750">
              <a:buFont typeface="Arial" panose="020B0604020202020204" pitchFamily="34" charset="0"/>
              <a:buChar char="•"/>
            </a:pPr>
            <a:endParaRPr lang="en-US" sz="1800" dirty="0" smtClean="0">
              <a:solidFill>
                <a:schemeClr val="accent5">
                  <a:lumMod val="50000"/>
                </a:schemeClr>
              </a:solidFill>
            </a:endParaRPr>
          </a:p>
          <a:p>
            <a:pPr marL="285750" indent="-285750">
              <a:buFont typeface="Arial" panose="020B0604020202020204" pitchFamily="34" charset="0"/>
              <a:buChar char="•"/>
            </a:pPr>
            <a:r>
              <a:rPr lang="en-US" sz="1800" dirty="0" smtClean="0">
                <a:solidFill>
                  <a:schemeClr val="accent5">
                    <a:lumMod val="50000"/>
                  </a:schemeClr>
                </a:solidFill>
              </a:rPr>
              <a:t>The .</a:t>
            </a:r>
            <a:r>
              <a:rPr lang="en-US" sz="1800" dirty="0" err="1" smtClean="0">
                <a:solidFill>
                  <a:schemeClr val="accent5">
                    <a:lumMod val="50000"/>
                  </a:schemeClr>
                </a:solidFill>
              </a:rPr>
              <a:t>fodt</a:t>
            </a:r>
            <a:r>
              <a:rPr lang="en-US" sz="1800" dirty="0" smtClean="0">
                <a:solidFill>
                  <a:schemeClr val="accent5">
                    <a:lumMod val="50000"/>
                  </a:schemeClr>
                </a:solidFill>
              </a:rPr>
              <a:t> can be processed by                         </a:t>
            </a:r>
            <a:r>
              <a:rPr lang="en-US" sz="1800" i="1" dirty="0" smtClean="0">
                <a:solidFill>
                  <a:schemeClr val="accent5">
                    <a:lumMod val="50000"/>
                  </a:schemeClr>
                </a:solidFill>
              </a:rPr>
              <a:t>(but is not being at present)</a:t>
            </a:r>
            <a:endParaRPr lang="en-US" sz="1800" i="1" u="sng" dirty="0" smtClean="0">
              <a:solidFill>
                <a:schemeClr val="accent5">
                  <a:lumMod val="50000"/>
                </a:schemeClr>
              </a:solidFill>
            </a:endParaRPr>
          </a:p>
        </p:txBody>
      </p:sp>
      <p:pic>
        <p:nvPicPr>
          <p:cNvPr id="6" name="Picture 2" descr="Sphinx Python Documentation 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7320" y="2742553"/>
            <a:ext cx="1458943" cy="252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ibreOffice Logo Flat.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510" y="1640141"/>
            <a:ext cx="1071011" cy="252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13838" y="5902870"/>
            <a:ext cx="5564344" cy="400110"/>
          </a:xfrm>
          <a:prstGeom prst="rect">
            <a:avLst/>
          </a:prstGeom>
          <a:noFill/>
        </p:spPr>
        <p:txBody>
          <a:bodyPr wrap="none" rtlCol="0">
            <a:spAutoFit/>
          </a:bodyPr>
          <a:lstStyle/>
          <a:p>
            <a:pPr algn="ctr"/>
            <a:r>
              <a:rPr lang="en-US" sz="2000" dirty="0" smtClean="0">
                <a:solidFill>
                  <a:srgbClr val="C00000"/>
                </a:solidFill>
              </a:rPr>
              <a:t>Lots of scope for community contributions here!</a:t>
            </a:r>
          </a:p>
        </p:txBody>
      </p:sp>
      <p:pic>
        <p:nvPicPr>
          <p:cNvPr id="2" name="Picture 1"/>
          <p:cNvPicPr>
            <a:picLocks noChangeAspect="1"/>
          </p:cNvPicPr>
          <p:nvPr/>
        </p:nvPicPr>
        <p:blipFill>
          <a:blip r:embed="rId7"/>
          <a:stretch>
            <a:fillRect/>
          </a:stretch>
        </p:blipFill>
        <p:spPr>
          <a:xfrm>
            <a:off x="0" y="3434822"/>
            <a:ext cx="12192000" cy="2405050"/>
          </a:xfrm>
          <a:prstGeom prst="rect">
            <a:avLst/>
          </a:prstGeom>
        </p:spPr>
      </p:pic>
      <p:pic>
        <p:nvPicPr>
          <p:cNvPr id="10" name="Google Shape;433;p54"/>
          <p:cNvPicPr preferRelativeResize="0"/>
          <p:nvPr/>
        </p:nvPicPr>
        <p:blipFill>
          <a:blip r:embed="rId8">
            <a:alphaModFix/>
          </a:blip>
          <a:stretch>
            <a:fillRect/>
          </a:stretch>
        </p:blipFill>
        <p:spPr>
          <a:xfrm>
            <a:off x="362138" y="4014989"/>
            <a:ext cx="2860896" cy="1770565"/>
          </a:xfrm>
          <a:prstGeom prst="rect">
            <a:avLst/>
          </a:prstGeom>
          <a:noFill/>
          <a:ln>
            <a:solidFill>
              <a:srgbClr val="626262"/>
            </a:solidFill>
          </a:ln>
        </p:spPr>
      </p:pic>
    </p:spTree>
    <p:extLst>
      <p:ext uri="{BB962C8B-B14F-4D97-AF65-F5344CB8AC3E}">
        <p14:creationId xmlns:p14="http://schemas.microsoft.com/office/powerpoint/2010/main" val="1985472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13988" y="1797978"/>
            <a:ext cx="9811189" cy="506002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4" name="TextBox 3"/>
          <p:cNvSpPr txBox="1"/>
          <p:nvPr/>
        </p:nvSpPr>
        <p:spPr>
          <a:xfrm>
            <a:off x="235390" y="443619"/>
            <a:ext cx="7821372" cy="1508105"/>
          </a:xfrm>
          <a:prstGeom prst="rect">
            <a:avLst/>
          </a:prstGeom>
          <a:noFill/>
        </p:spPr>
        <p:txBody>
          <a:bodyPr wrap="none" rtlCol="0">
            <a:spAutoFit/>
          </a:bodyPr>
          <a:lstStyle/>
          <a:p>
            <a:r>
              <a:rPr lang="en-US" sz="2000" b="1" dirty="0" smtClean="0">
                <a:solidFill>
                  <a:schemeClr val="accent5">
                    <a:lumMod val="50000"/>
                  </a:schemeClr>
                </a:solidFill>
              </a:rPr>
              <a:t>VIDEO TUTORIALS:</a:t>
            </a:r>
          </a:p>
          <a:p>
            <a:endParaRPr lang="en-US" sz="1800" dirty="0">
              <a:solidFill>
                <a:schemeClr val="accent5">
                  <a:lumMod val="50000"/>
                </a:schemeClr>
              </a:solidFill>
            </a:endParaRPr>
          </a:p>
          <a:p>
            <a:pPr marL="285750" indent="-285750">
              <a:buFont typeface="Arial" panose="020B0604020202020204" pitchFamily="34" charset="0"/>
              <a:buChar char="•"/>
            </a:pPr>
            <a:r>
              <a:rPr lang="en-US" sz="1800" dirty="0">
                <a:solidFill>
                  <a:schemeClr val="accent5">
                    <a:lumMod val="50000"/>
                  </a:schemeClr>
                </a:solidFill>
              </a:rPr>
              <a:t>See </a:t>
            </a:r>
            <a:r>
              <a:rPr lang="en-US" sz="1800" dirty="0">
                <a:solidFill>
                  <a:schemeClr val="accent5">
                    <a:lumMod val="50000"/>
                  </a:schemeClr>
                </a:solidFill>
                <a:hlinkClick r:id="rId4"/>
              </a:rPr>
              <a:t>https://</a:t>
            </a:r>
            <a:r>
              <a:rPr lang="en-US" sz="1800" dirty="0" smtClean="0">
                <a:solidFill>
                  <a:schemeClr val="accent5">
                    <a:lumMod val="50000"/>
                  </a:schemeClr>
                </a:solidFill>
                <a:hlinkClick r:id="rId4"/>
              </a:rPr>
              <a:t>www.youtube.com/channel/UCxvD3ysXJ05l6MgY7YKjEFQ</a:t>
            </a:r>
            <a:r>
              <a:rPr lang="en-US" sz="1800" dirty="0" smtClean="0">
                <a:solidFill>
                  <a:schemeClr val="accent5">
                    <a:lumMod val="50000"/>
                  </a:schemeClr>
                </a:solidFill>
              </a:rPr>
              <a:t>  </a:t>
            </a:r>
          </a:p>
          <a:p>
            <a:r>
              <a:rPr lang="en-US" sz="1800" dirty="0" smtClean="0">
                <a:solidFill>
                  <a:schemeClr val="accent5">
                    <a:lumMod val="50000"/>
                  </a:schemeClr>
                </a:solidFill>
              </a:rPr>
              <a:t>     or    </a:t>
            </a:r>
            <a:r>
              <a:rPr lang="en-US" sz="1800" dirty="0">
                <a:solidFill>
                  <a:schemeClr val="accent5">
                    <a:lumMod val="50000"/>
                  </a:schemeClr>
                </a:solidFill>
                <a:hlinkClick r:id="rId5"/>
              </a:rPr>
              <a:t>https://www.sasview.org/documentation</a:t>
            </a:r>
            <a:r>
              <a:rPr lang="en-US" sz="1800" dirty="0" smtClean="0">
                <a:solidFill>
                  <a:schemeClr val="accent5">
                    <a:lumMod val="50000"/>
                  </a:schemeClr>
                </a:solidFill>
                <a:hlinkClick r:id="rId5"/>
              </a:rPr>
              <a:t>/</a:t>
            </a:r>
            <a:r>
              <a:rPr lang="en-US" sz="1800" dirty="0" smtClean="0">
                <a:solidFill>
                  <a:schemeClr val="accent5">
                    <a:lumMod val="50000"/>
                  </a:schemeClr>
                </a:solidFill>
              </a:rPr>
              <a:t> </a:t>
            </a:r>
          </a:p>
          <a:p>
            <a:pPr marL="285750" indent="-285750">
              <a:buFont typeface="Arial" panose="020B0604020202020204" pitchFamily="34" charset="0"/>
              <a:buChar char="•"/>
            </a:pPr>
            <a:endParaRPr lang="en-US" sz="1800" dirty="0">
              <a:solidFill>
                <a:schemeClr val="accent5">
                  <a:lumMod val="50000"/>
                </a:schemeClr>
              </a:solidFill>
            </a:endParaRPr>
          </a:p>
        </p:txBody>
      </p:sp>
      <p:sp>
        <p:nvSpPr>
          <p:cNvPr id="8" name="TextBox 7"/>
          <p:cNvSpPr txBox="1"/>
          <p:nvPr/>
        </p:nvSpPr>
        <p:spPr>
          <a:xfrm>
            <a:off x="4669129" y="5911927"/>
            <a:ext cx="5990744" cy="400110"/>
          </a:xfrm>
          <a:prstGeom prst="rect">
            <a:avLst/>
          </a:prstGeom>
          <a:noFill/>
        </p:spPr>
        <p:txBody>
          <a:bodyPr wrap="none" rtlCol="0">
            <a:spAutoFit/>
          </a:bodyPr>
          <a:lstStyle/>
          <a:p>
            <a:pPr algn="ctr"/>
            <a:r>
              <a:rPr lang="en-US" sz="2000" dirty="0" smtClean="0">
                <a:solidFill>
                  <a:srgbClr val="C00000"/>
                </a:solidFill>
              </a:rPr>
              <a:t>Lots of scope for community contributions here too!</a:t>
            </a:r>
          </a:p>
        </p:txBody>
      </p:sp>
    </p:spTree>
    <p:extLst>
      <p:ext uri="{BB962C8B-B14F-4D97-AF65-F5344CB8AC3E}">
        <p14:creationId xmlns:p14="http://schemas.microsoft.com/office/powerpoint/2010/main" val="4246415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Font and logo master">
  <a:themeElements>
    <a:clrScheme name="STFC theme">
      <a:dk1>
        <a:srgbClr val="2E2C61"/>
      </a:dk1>
      <a:lt1>
        <a:srgbClr val="FFFFFF"/>
      </a:lt1>
      <a:dk2>
        <a:srgbClr val="2E2C61"/>
      </a:dk2>
      <a:lt2>
        <a:srgbClr val="FFFFFF"/>
      </a:lt2>
      <a:accent1>
        <a:srgbClr val="1E5DF8"/>
      </a:accent1>
      <a:accent2>
        <a:srgbClr val="003088"/>
      </a:accent2>
      <a:accent3>
        <a:srgbClr val="F08900"/>
      </a:accent3>
      <a:accent4>
        <a:srgbClr val="616161"/>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038DED1542C1943A1290884108DB0E9" ma:contentTypeVersion="2" ma:contentTypeDescription="Create a new document." ma:contentTypeScope="" ma:versionID="75948dd912159fd788ffcd9de450d66e">
  <xsd:schema xmlns:xsd="http://www.w3.org/2001/XMLSchema" xmlns:xs="http://www.w3.org/2001/XMLSchema" xmlns:p="http://schemas.microsoft.com/office/2006/metadata/properties" xmlns:ns2="84978530-c7a6-42d8-babd-8b8d2b751aa6" targetNamespace="http://schemas.microsoft.com/office/2006/metadata/properties" ma:root="true" ma:fieldsID="c49709bdc75a7754cac99811eaeb298a" ns2:_="">
    <xsd:import namespace="84978530-c7a6-42d8-babd-8b8d2b751aa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978530-c7a6-42d8-babd-8b8d2b751a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40F081-B534-46A2-819D-E57C6B079374}">
  <ds:schemaRefs>
    <ds:schemaRef ds:uri="http://schemas.microsoft.com/sharepoint/v3/contenttype/forms"/>
  </ds:schemaRefs>
</ds:datastoreItem>
</file>

<file path=customXml/itemProps2.xml><?xml version="1.0" encoding="utf-8"?>
<ds:datastoreItem xmlns:ds="http://schemas.openxmlformats.org/officeDocument/2006/customXml" ds:itemID="{A1BFA9FD-3FBA-4858-A828-8FC9E7876A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978530-c7a6-42d8-babd-8b8d2b751a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4A9CD3-1715-40A4-A7ED-40D8563902F1}">
  <ds:schemaRefs>
    <ds:schemaRef ds:uri="http://schemas.microsoft.com/office/2006/metadata/properties"/>
    <ds:schemaRef ds:uri="84978530-c7a6-42d8-babd-8b8d2b751aa6"/>
    <ds:schemaRef ds:uri="http://purl.org/dc/elements/1.1/"/>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5175</TotalTime>
  <Words>1557</Words>
  <Application>Microsoft Office PowerPoint</Application>
  <PresentationFormat>Widescreen</PresentationFormat>
  <Paragraphs>102</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Bookman Old Style</vt:lpstr>
      <vt:lpstr>Courier New</vt:lpstr>
      <vt:lpstr>Noto Sans Symbols</vt:lpstr>
      <vt:lpstr>Symbol</vt:lpstr>
      <vt:lpstr>Tahoma</vt:lpstr>
      <vt:lpstr>Font and logo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 Millard</dc:creator>
  <cp:lastModifiedBy>King, Stephen (STFC,RAL,ISIS)</cp:lastModifiedBy>
  <cp:revision>228</cp:revision>
  <dcterms:created xsi:type="dcterms:W3CDTF">2019-09-17T08:04:08Z</dcterms:created>
  <dcterms:modified xsi:type="dcterms:W3CDTF">2022-06-16T19:46:08Z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0x0101005038DED1542C1943A1290884108DB0E9</vt:lpwstr>
  </property>
  <property fmtid="{D5CDD505-2E9C-101B-9397-08002B2CF9AE}" pid="3" name="_dlc_DocIdItemGuid">
    <vt:lpwstr>7d6dd9f8-2757-4d2f-b6c5-c8fdb553a0d1</vt:lpwstr>
  </property>
</Properties>
</file>